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8" r:id="rId2"/>
    <p:sldId id="465" r:id="rId3"/>
    <p:sldId id="331" r:id="rId4"/>
    <p:sldId id="264" r:id="rId5"/>
    <p:sldId id="463" r:id="rId6"/>
    <p:sldId id="268" r:id="rId7"/>
    <p:sldId id="446" r:id="rId8"/>
    <p:sldId id="447" r:id="rId9"/>
    <p:sldId id="399" r:id="rId10"/>
    <p:sldId id="398" r:id="rId11"/>
    <p:sldId id="466" r:id="rId12"/>
    <p:sldId id="468" r:id="rId13"/>
    <p:sldId id="397" r:id="rId14"/>
    <p:sldId id="400" r:id="rId15"/>
    <p:sldId id="401" r:id="rId16"/>
    <p:sldId id="402" r:id="rId17"/>
    <p:sldId id="404" r:id="rId18"/>
    <p:sldId id="405" r:id="rId19"/>
    <p:sldId id="407" r:id="rId20"/>
    <p:sldId id="406" r:id="rId21"/>
    <p:sldId id="408" r:id="rId22"/>
    <p:sldId id="409" r:id="rId23"/>
    <p:sldId id="462" r:id="rId24"/>
    <p:sldId id="410" r:id="rId25"/>
    <p:sldId id="412" r:id="rId26"/>
    <p:sldId id="411" r:id="rId27"/>
    <p:sldId id="421" r:id="rId28"/>
    <p:sldId id="422" r:id="rId29"/>
    <p:sldId id="423" r:id="rId30"/>
    <p:sldId id="424" r:id="rId31"/>
    <p:sldId id="430" r:id="rId32"/>
    <p:sldId id="414" r:id="rId33"/>
    <p:sldId id="416" r:id="rId34"/>
    <p:sldId id="431" r:id="rId35"/>
    <p:sldId id="433" r:id="rId36"/>
    <p:sldId id="432" r:id="rId37"/>
    <p:sldId id="434" r:id="rId38"/>
    <p:sldId id="435" r:id="rId39"/>
    <p:sldId id="436" r:id="rId40"/>
    <p:sldId id="467" r:id="rId41"/>
    <p:sldId id="428" r:id="rId42"/>
    <p:sldId id="438" r:id="rId43"/>
    <p:sldId id="439" r:id="rId44"/>
    <p:sldId id="440" r:id="rId45"/>
    <p:sldId id="448" r:id="rId46"/>
    <p:sldId id="450" r:id="rId47"/>
    <p:sldId id="449" r:id="rId48"/>
    <p:sldId id="451" r:id="rId49"/>
    <p:sldId id="452" r:id="rId50"/>
    <p:sldId id="453" r:id="rId51"/>
    <p:sldId id="454" r:id="rId52"/>
    <p:sldId id="457" r:id="rId53"/>
    <p:sldId id="455" r:id="rId54"/>
    <p:sldId id="456" r:id="rId55"/>
    <p:sldId id="458" r:id="rId56"/>
    <p:sldId id="469" r:id="rId57"/>
    <p:sldId id="471" r:id="rId58"/>
    <p:sldId id="472" r:id="rId59"/>
    <p:sldId id="380" r:id="rId60"/>
    <p:sldId id="371" r:id="rId61"/>
    <p:sldId id="474" r:id="rId62"/>
    <p:sldId id="477" r:id="rId63"/>
    <p:sldId id="479" r:id="rId64"/>
    <p:sldId id="473" r:id="rId6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282" autoAdjust="0"/>
  </p:normalViewPr>
  <p:slideViewPr>
    <p:cSldViewPr>
      <p:cViewPr varScale="1">
        <p:scale>
          <a:sx n="58" d="100"/>
          <a:sy n="58" d="100"/>
        </p:scale>
        <p:origin x="15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BAB689-89A1-40D2-A7CE-D05C00729210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C419AF-FF95-45E7-B877-2FE2ED69EC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E252EA-D357-4072-8575-F2B16A591715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A9FA1-B96A-49AB-9627-2187BAF8D0F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1F692-DA45-4B1F-A413-5705B2F717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A9FA1-B96A-49AB-9627-2187BAF8D0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A9FA1-B96A-49AB-9627-2187BAF8D0F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A9FA1-B96A-49AB-9627-2187BAF8D0F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02F6A-E60D-44AE-9568-C88BEF8F3C52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55D2-B5EC-4AF1-B88B-7FDDFFC06072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AB5A-B33A-4E89-816E-7C9210D68A87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2BD8-E608-4197-896E-96BFE9E4ED45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BDD5F-8E5E-4C20-8E42-69EDF812EA2D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1B3B-005A-4968-9C0A-B23B4C968068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A4B3-452F-4B5D-B023-426037850DCF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B33A-EBF8-41C8-A9BC-758021044102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FE19-DDE6-4B04-9FAC-9529E13E1E56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574F-5E37-4BAA-AD2A-63C49DB23B3C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3ABE-A2DD-408B-B0F1-BF1AB51E1056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CF6A-2696-4AB2-99AC-3AD3B1410E0A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0651-5DDE-44E4-BD20-B19CC0203D65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481E-76B9-4345-B79B-692B1B6B61F9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2BC3-D6D4-4B7E-9943-6AD71D279330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E806-7A4B-4D91-B42F-B3479DD8CBF0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6AEF-2270-4298-85C7-88370DFDB4B4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73A4-F225-4DB1-9ADE-F07FE804346B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4568-1297-4866-80F2-22C3935238EC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8FAC0-5B8D-4354-935E-58571473EE37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DCDA-6694-469F-94C6-DD944B604443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5A55-1F75-49F6-A03B-84D2301E87A9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69B325-44D8-48A1-8E7C-26ECF9BAE032}" type="datetimeFigureOut">
              <a:rPr lang="es-ES"/>
              <a:pPr>
                <a:defRPr/>
              </a:pPr>
              <a:t>30/08/2021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27FF7-06D1-4C5A-AAC7-EBC2C76FE67A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unredes.org/lc" TargetMode="External"/><Relationship Id="rId2" Type="http://schemas.openxmlformats.org/officeDocument/2006/relationships/hyperlink" Target="mailto:pimienta@funredes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398685" y="-143931"/>
            <a:ext cx="246093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+mn-cs"/>
              </a:rPr>
              <a:t>Daniel </a:t>
            </a:r>
            <a:r>
              <a:rPr lang="en-US" b="1" dirty="0" err="1">
                <a:latin typeface="+mn-lt"/>
                <a:cs typeface="+mn-cs"/>
              </a:rPr>
              <a:t>Pimienta</a:t>
            </a:r>
            <a:endParaRPr lang="en-US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+mn-cs"/>
                <a:hlinkClick r:id="rId2"/>
              </a:rPr>
              <a:t>pimienta@funredes.org</a:t>
            </a: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</p:txBody>
      </p:sp>
      <p:graphicFrame>
        <p:nvGraphicFramePr>
          <p:cNvPr id="6" name="Group 20">
            <a:extLst>
              <a:ext uri="{FF2B5EF4-FFF2-40B4-BE49-F238E27FC236}">
                <a16:creationId xmlns:a16="http://schemas.microsoft.com/office/drawing/2014/main" id="{0F1D8D53-5741-4B5D-8081-148CC746F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31701"/>
              </p:ext>
            </p:extLst>
          </p:nvPr>
        </p:nvGraphicFramePr>
        <p:xfrm>
          <a:off x="3013934" y="360051"/>
          <a:ext cx="3383955" cy="720080"/>
        </p:xfrm>
        <a:graphic>
          <a:graphicData uri="http://schemas.openxmlformats.org/drawingml/2006/table">
            <a:tbl>
              <a:tblPr/>
              <a:tblGrid>
                <a:gridCol w="338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 descr="Lenguas y culturas - Langues et cultures - Languages and Cultures">
            <a:extLst>
              <a:ext uri="{FF2B5EF4-FFF2-40B4-BE49-F238E27FC236}">
                <a16:creationId xmlns:a16="http://schemas.microsoft.com/office/drawing/2014/main" id="{F676FF78-404A-4D66-9338-06796FF27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11" y="1616537"/>
            <a:ext cx="5715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EBDABE6-A8E2-43C5-A71B-3633E90648EB}"/>
              </a:ext>
            </a:extLst>
          </p:cNvPr>
          <p:cNvSpPr txBox="1"/>
          <p:nvPr/>
        </p:nvSpPr>
        <p:spPr>
          <a:xfrm>
            <a:off x="1043608" y="3473917"/>
            <a:ext cx="705678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An alternative approach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for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linguistic indicators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in cyberspace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Enhanced and second version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August 2021</a:t>
            </a:r>
          </a:p>
          <a:p>
            <a:endParaRPr lang="es-E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714375" y="107156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5 Elipse"/>
          <p:cNvSpPr/>
          <p:nvPr/>
        </p:nvSpPr>
        <p:spPr>
          <a:xfrm>
            <a:off x="714375" y="128587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6 Elipse"/>
          <p:cNvSpPr/>
          <p:nvPr/>
        </p:nvSpPr>
        <p:spPr>
          <a:xfrm>
            <a:off x="714375" y="1500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7 Elipse"/>
          <p:cNvSpPr/>
          <p:nvPr/>
        </p:nvSpPr>
        <p:spPr>
          <a:xfrm>
            <a:off x="714375" y="1714500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8 Elipse"/>
          <p:cNvSpPr/>
          <p:nvPr/>
        </p:nvSpPr>
        <p:spPr>
          <a:xfrm>
            <a:off x="714375" y="2000250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9 Elipse"/>
          <p:cNvSpPr/>
          <p:nvPr/>
        </p:nvSpPr>
        <p:spPr>
          <a:xfrm>
            <a:off x="714375" y="235743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10 Elipse"/>
          <p:cNvSpPr/>
          <p:nvPr/>
        </p:nvSpPr>
        <p:spPr>
          <a:xfrm>
            <a:off x="714375" y="2643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11 Elipse"/>
          <p:cNvSpPr/>
          <p:nvPr/>
        </p:nvSpPr>
        <p:spPr>
          <a:xfrm>
            <a:off x="785813" y="535781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12 Elipse"/>
          <p:cNvSpPr/>
          <p:nvPr/>
        </p:nvSpPr>
        <p:spPr>
          <a:xfrm>
            <a:off x="714375" y="307181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13 Elipse"/>
          <p:cNvSpPr/>
          <p:nvPr/>
        </p:nvSpPr>
        <p:spPr>
          <a:xfrm>
            <a:off x="785813" y="507206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14 Elipse"/>
          <p:cNvSpPr/>
          <p:nvPr/>
        </p:nvSpPr>
        <p:spPr>
          <a:xfrm>
            <a:off x="785813" y="557212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15 Elipse"/>
          <p:cNvSpPr/>
          <p:nvPr/>
        </p:nvSpPr>
        <p:spPr>
          <a:xfrm>
            <a:off x="785813" y="471487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33 Elipse"/>
          <p:cNvSpPr/>
          <p:nvPr/>
        </p:nvSpPr>
        <p:spPr>
          <a:xfrm>
            <a:off x="785813" y="5715000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0" name="39 Conector recto"/>
          <p:cNvCxnSpPr/>
          <p:nvPr/>
        </p:nvCxnSpPr>
        <p:spPr>
          <a:xfrm rot="5400000">
            <a:off x="427831" y="4072732"/>
            <a:ext cx="1000125" cy="1588"/>
          </a:xfrm>
          <a:prstGeom prst="line">
            <a:avLst/>
          </a:prstGeom>
          <a:ln w="3810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Elipse"/>
          <p:cNvSpPr/>
          <p:nvPr/>
        </p:nvSpPr>
        <p:spPr>
          <a:xfrm>
            <a:off x="7143750" y="3071813"/>
            <a:ext cx="928688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>
            <a:off x="3929058" y="5857892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47 Elipse"/>
          <p:cNvSpPr/>
          <p:nvPr/>
        </p:nvSpPr>
        <p:spPr>
          <a:xfrm>
            <a:off x="3857625" y="785813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48 Elipse"/>
          <p:cNvSpPr/>
          <p:nvPr/>
        </p:nvSpPr>
        <p:spPr>
          <a:xfrm>
            <a:off x="3929058" y="1785926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49 Elipse"/>
          <p:cNvSpPr/>
          <p:nvPr/>
        </p:nvSpPr>
        <p:spPr>
          <a:xfrm>
            <a:off x="3929058" y="4857760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50 Elipse"/>
          <p:cNvSpPr/>
          <p:nvPr/>
        </p:nvSpPr>
        <p:spPr>
          <a:xfrm>
            <a:off x="3929058" y="3786190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51 CuadroTexto"/>
          <p:cNvSpPr txBox="1"/>
          <p:nvPr/>
        </p:nvSpPr>
        <p:spPr>
          <a:xfrm>
            <a:off x="214313" y="357188"/>
            <a:ext cx="2441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369 </a:t>
            </a:r>
            <a:r>
              <a:rPr lang="fr-FR" b="1" dirty="0">
                <a:solidFill>
                  <a:srgbClr val="002060"/>
                </a:solidFill>
              </a:rPr>
              <a:t>micro-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429000" y="285750"/>
            <a:ext cx="15440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6 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6143636" y="642918"/>
            <a:ext cx="27410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</a:rPr>
              <a:t>4 MACRO-INDICATORS</a:t>
            </a:r>
          </a:p>
        </p:txBody>
      </p:sp>
      <p:cxnSp>
        <p:nvCxnSpPr>
          <p:cNvPr id="56" name="55 Conector recto"/>
          <p:cNvCxnSpPr>
            <a:stCxn id="5" idx="6"/>
            <a:endCxn id="48" idx="2"/>
          </p:cNvCxnSpPr>
          <p:nvPr/>
        </p:nvCxnSpPr>
        <p:spPr>
          <a:xfrm flipV="1">
            <a:off x="1000125" y="1143000"/>
            <a:ext cx="28575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stCxn id="5" idx="5"/>
            <a:endCxn id="49" idx="2"/>
          </p:cNvCxnSpPr>
          <p:nvPr/>
        </p:nvCxnSpPr>
        <p:spPr>
          <a:xfrm rot="16200000" flipH="1">
            <a:off x="1999356" y="213412"/>
            <a:ext cx="888624" cy="2970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>
            <a:stCxn id="10" idx="6"/>
            <a:endCxn id="49" idx="2"/>
          </p:cNvCxnSpPr>
          <p:nvPr/>
        </p:nvCxnSpPr>
        <p:spPr>
          <a:xfrm flipV="1">
            <a:off x="1000125" y="2143114"/>
            <a:ext cx="2928933" cy="32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>
            <a:stCxn id="9" idx="6"/>
          </p:cNvCxnSpPr>
          <p:nvPr/>
        </p:nvCxnSpPr>
        <p:spPr>
          <a:xfrm>
            <a:off x="1000125" y="2106613"/>
            <a:ext cx="3071813" cy="182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8" idx="5"/>
            <a:endCxn id="51" idx="1"/>
          </p:cNvCxnSpPr>
          <p:nvPr/>
        </p:nvCxnSpPr>
        <p:spPr>
          <a:xfrm rot="16200000" flipH="1">
            <a:off x="1499287" y="1356419"/>
            <a:ext cx="1993380" cy="307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928688" y="4000500"/>
            <a:ext cx="3000375" cy="214313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endCxn id="51" idx="2"/>
          </p:cNvCxnSpPr>
          <p:nvPr/>
        </p:nvCxnSpPr>
        <p:spPr>
          <a:xfrm flipV="1">
            <a:off x="1142995" y="4143378"/>
            <a:ext cx="2786063" cy="1000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>
            <a:stCxn id="14" idx="6"/>
            <a:endCxn id="50" idx="2"/>
          </p:cNvCxnSpPr>
          <p:nvPr/>
        </p:nvCxnSpPr>
        <p:spPr>
          <a:xfrm>
            <a:off x="1071563" y="5179219"/>
            <a:ext cx="2857495" cy="35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>
            <a:endCxn id="50" idx="2"/>
          </p:cNvCxnSpPr>
          <p:nvPr/>
        </p:nvCxnSpPr>
        <p:spPr>
          <a:xfrm flipV="1">
            <a:off x="1071558" y="5214948"/>
            <a:ext cx="285750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11" idx="5"/>
            <a:endCxn id="50" idx="2"/>
          </p:cNvCxnSpPr>
          <p:nvPr/>
        </p:nvCxnSpPr>
        <p:spPr>
          <a:xfrm rot="16200000" flipH="1">
            <a:off x="1249252" y="2535141"/>
            <a:ext cx="2388833" cy="2970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V="1">
            <a:off x="1071563" y="3857625"/>
            <a:ext cx="3000375" cy="214313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928688" y="4143375"/>
            <a:ext cx="3000375" cy="214313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>
            <a:endCxn id="51" idx="2"/>
          </p:cNvCxnSpPr>
          <p:nvPr/>
        </p:nvCxnSpPr>
        <p:spPr>
          <a:xfrm flipV="1">
            <a:off x="1071563" y="4143378"/>
            <a:ext cx="2857495" cy="285747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>
            <a:stCxn id="34" idx="6"/>
            <a:endCxn id="43" idx="2"/>
          </p:cNvCxnSpPr>
          <p:nvPr/>
        </p:nvCxnSpPr>
        <p:spPr>
          <a:xfrm>
            <a:off x="1071563" y="5822157"/>
            <a:ext cx="2857495" cy="39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>
            <a:stCxn id="15" idx="6"/>
            <a:endCxn id="43" idx="2"/>
          </p:cNvCxnSpPr>
          <p:nvPr/>
        </p:nvCxnSpPr>
        <p:spPr>
          <a:xfrm>
            <a:off x="1071563" y="5679282"/>
            <a:ext cx="2857495" cy="53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endCxn id="43" idx="2"/>
          </p:cNvCxnSpPr>
          <p:nvPr/>
        </p:nvCxnSpPr>
        <p:spPr>
          <a:xfrm>
            <a:off x="928688" y="4357688"/>
            <a:ext cx="3000370" cy="1857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>
            <a:stCxn id="7" idx="6"/>
            <a:endCxn id="43" idx="2"/>
          </p:cNvCxnSpPr>
          <p:nvPr/>
        </p:nvCxnSpPr>
        <p:spPr>
          <a:xfrm>
            <a:off x="1000125" y="1607344"/>
            <a:ext cx="2928933" cy="4607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4572000" y="1428750"/>
            <a:ext cx="171450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>
            <a:off x="4572000" y="2428875"/>
            <a:ext cx="1643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 flipV="1">
            <a:off x="4643438" y="3857628"/>
            <a:ext cx="1500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>
            <a:stCxn id="50" idx="6"/>
          </p:cNvCxnSpPr>
          <p:nvPr/>
        </p:nvCxnSpPr>
        <p:spPr>
          <a:xfrm flipV="1">
            <a:off x="4643433" y="4786323"/>
            <a:ext cx="15716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 flipV="1">
            <a:off x="4786313" y="5643563"/>
            <a:ext cx="1928812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100 CuadroTexto"/>
          <p:cNvSpPr txBox="1"/>
          <p:nvPr/>
        </p:nvSpPr>
        <p:spPr>
          <a:xfrm>
            <a:off x="7286625" y="3000375"/>
            <a:ext cx="5159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fr-FR" b="1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8656" name="101 CuadroTexto"/>
          <p:cNvSpPr txBox="1">
            <a:spLocks noChangeArrowheads="1"/>
          </p:cNvSpPr>
          <p:nvPr/>
        </p:nvSpPr>
        <p:spPr bwMode="auto">
          <a:xfrm>
            <a:off x="4071938" y="928688"/>
            <a:ext cx="35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%</a:t>
            </a:r>
          </a:p>
        </p:txBody>
      </p:sp>
      <p:sp>
        <p:nvSpPr>
          <p:cNvPr id="68657" name="102 CuadroTexto"/>
          <p:cNvSpPr txBox="1">
            <a:spLocks noChangeArrowheads="1"/>
          </p:cNvSpPr>
          <p:nvPr/>
        </p:nvSpPr>
        <p:spPr bwMode="auto">
          <a:xfrm>
            <a:off x="4143375" y="3929063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%</a:t>
            </a:r>
          </a:p>
        </p:txBody>
      </p:sp>
      <p:sp>
        <p:nvSpPr>
          <p:cNvPr id="68658" name="103 CuadroTexto"/>
          <p:cNvSpPr txBox="1">
            <a:spLocks noChangeArrowheads="1"/>
          </p:cNvSpPr>
          <p:nvPr/>
        </p:nvSpPr>
        <p:spPr bwMode="auto">
          <a:xfrm>
            <a:off x="4143375" y="5072063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%</a:t>
            </a:r>
          </a:p>
        </p:txBody>
      </p:sp>
      <p:sp>
        <p:nvSpPr>
          <p:cNvPr id="68659" name="104 CuadroTexto"/>
          <p:cNvSpPr txBox="1">
            <a:spLocks noChangeArrowheads="1"/>
          </p:cNvSpPr>
          <p:nvPr/>
        </p:nvSpPr>
        <p:spPr bwMode="auto">
          <a:xfrm>
            <a:off x="4143375" y="1928813"/>
            <a:ext cx="35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%</a:t>
            </a:r>
          </a:p>
        </p:txBody>
      </p:sp>
      <p:sp>
        <p:nvSpPr>
          <p:cNvPr id="68660" name="105 CuadroTexto"/>
          <p:cNvSpPr txBox="1">
            <a:spLocks noChangeArrowheads="1"/>
          </p:cNvSpPr>
          <p:nvPr/>
        </p:nvSpPr>
        <p:spPr bwMode="auto">
          <a:xfrm>
            <a:off x="4143375" y="6049963"/>
            <a:ext cx="641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/>
              <a:t>%</a:t>
            </a:r>
          </a:p>
        </p:txBody>
      </p:sp>
      <p:sp>
        <p:nvSpPr>
          <p:cNvPr id="68661" name="106 CuadroTexto"/>
          <p:cNvSpPr txBox="1">
            <a:spLocks noChangeArrowheads="1"/>
          </p:cNvSpPr>
          <p:nvPr/>
        </p:nvSpPr>
        <p:spPr bwMode="auto">
          <a:xfrm>
            <a:off x="3929058" y="4429132"/>
            <a:ext cx="646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Trafic</a:t>
            </a:r>
            <a:endParaRPr lang="fr-FR" sz="1400" b="1" dirty="0"/>
          </a:p>
        </p:txBody>
      </p:sp>
      <p:sp>
        <p:nvSpPr>
          <p:cNvPr id="68662" name="107 CuadroTexto"/>
          <p:cNvSpPr txBox="1">
            <a:spLocks noChangeArrowheads="1"/>
          </p:cNvSpPr>
          <p:nvPr/>
        </p:nvSpPr>
        <p:spPr bwMode="auto">
          <a:xfrm>
            <a:off x="3648075" y="142875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/>
              <a:t>Internauts</a:t>
            </a:r>
          </a:p>
        </p:txBody>
      </p:sp>
      <p:sp>
        <p:nvSpPr>
          <p:cNvPr id="68663" name="108 CuadroTexto"/>
          <p:cNvSpPr txBox="1">
            <a:spLocks noChangeArrowheads="1"/>
          </p:cNvSpPr>
          <p:nvPr/>
        </p:nvSpPr>
        <p:spPr bwMode="auto">
          <a:xfrm>
            <a:off x="3786182" y="2428868"/>
            <a:ext cx="944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Contents</a:t>
            </a:r>
            <a:endParaRPr lang="fr-FR" sz="1400" b="1" dirty="0"/>
          </a:p>
        </p:txBody>
      </p:sp>
      <p:cxnSp>
        <p:nvCxnSpPr>
          <p:cNvPr id="114" name="113 Conector recto"/>
          <p:cNvCxnSpPr>
            <a:stCxn id="13" idx="6"/>
            <a:endCxn id="49" idx="2"/>
          </p:cNvCxnSpPr>
          <p:nvPr/>
        </p:nvCxnSpPr>
        <p:spPr>
          <a:xfrm flipV="1">
            <a:off x="1000125" y="2143114"/>
            <a:ext cx="2928933" cy="1035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65" name="114 CuadroTexto"/>
          <p:cNvSpPr txBox="1">
            <a:spLocks noChangeArrowheads="1"/>
          </p:cNvSpPr>
          <p:nvPr/>
        </p:nvSpPr>
        <p:spPr bwMode="auto">
          <a:xfrm>
            <a:off x="3857620" y="6519862"/>
            <a:ext cx="833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Indexes</a:t>
            </a:r>
            <a:endParaRPr lang="fr-FR" sz="1400" b="1" dirty="0"/>
          </a:p>
        </p:txBody>
      </p:sp>
      <p:sp>
        <p:nvSpPr>
          <p:cNvPr id="68666" name="117 CuadroTexto"/>
          <p:cNvSpPr txBox="1">
            <a:spLocks noChangeArrowheads="1"/>
          </p:cNvSpPr>
          <p:nvPr/>
        </p:nvSpPr>
        <p:spPr bwMode="auto">
          <a:xfrm>
            <a:off x="3786182" y="5500702"/>
            <a:ext cx="1027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Interfaces</a:t>
            </a:r>
            <a:endParaRPr lang="fr-FR" sz="1400" b="1" dirty="0"/>
          </a:p>
        </p:txBody>
      </p:sp>
      <p:sp>
        <p:nvSpPr>
          <p:cNvPr id="121" name="120 Elipse"/>
          <p:cNvSpPr/>
          <p:nvPr/>
        </p:nvSpPr>
        <p:spPr>
          <a:xfrm>
            <a:off x="3929058" y="2786058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668" name="121 CuadroTexto"/>
          <p:cNvSpPr txBox="1">
            <a:spLocks noChangeArrowheads="1"/>
          </p:cNvSpPr>
          <p:nvPr/>
        </p:nvSpPr>
        <p:spPr bwMode="auto">
          <a:xfrm>
            <a:off x="4286250" y="3643313"/>
            <a:ext cx="4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   </a:t>
            </a:r>
          </a:p>
        </p:txBody>
      </p:sp>
      <p:sp>
        <p:nvSpPr>
          <p:cNvPr id="68669" name="123 CuadroTexto"/>
          <p:cNvSpPr txBox="1">
            <a:spLocks noChangeArrowheads="1"/>
          </p:cNvSpPr>
          <p:nvPr/>
        </p:nvSpPr>
        <p:spPr bwMode="auto">
          <a:xfrm>
            <a:off x="3857620" y="3429000"/>
            <a:ext cx="782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Usages</a:t>
            </a:r>
            <a:endParaRPr lang="fr-FR" sz="1400" b="1" dirty="0"/>
          </a:p>
        </p:txBody>
      </p:sp>
      <p:sp>
        <p:nvSpPr>
          <p:cNvPr id="68670" name="127 CuadroTexto"/>
          <p:cNvSpPr txBox="1">
            <a:spLocks noChangeArrowheads="1"/>
          </p:cNvSpPr>
          <p:nvPr/>
        </p:nvSpPr>
        <p:spPr bwMode="auto">
          <a:xfrm>
            <a:off x="4143375" y="2928938"/>
            <a:ext cx="35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%</a:t>
            </a:r>
          </a:p>
        </p:txBody>
      </p:sp>
      <p:cxnSp>
        <p:nvCxnSpPr>
          <p:cNvPr id="130" name="129 Conector recto"/>
          <p:cNvCxnSpPr>
            <a:stCxn id="6" idx="6"/>
          </p:cNvCxnSpPr>
          <p:nvPr/>
        </p:nvCxnSpPr>
        <p:spPr>
          <a:xfrm>
            <a:off x="1000125" y="1393032"/>
            <a:ext cx="2928933" cy="1893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"/>
          <p:cNvCxnSpPr/>
          <p:nvPr/>
        </p:nvCxnSpPr>
        <p:spPr>
          <a:xfrm flipV="1">
            <a:off x="928688" y="3286125"/>
            <a:ext cx="3000375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>
            <a:stCxn id="16" idx="6"/>
          </p:cNvCxnSpPr>
          <p:nvPr/>
        </p:nvCxnSpPr>
        <p:spPr>
          <a:xfrm flipV="1">
            <a:off x="1071563" y="3286124"/>
            <a:ext cx="2928933" cy="1535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Elipse"/>
          <p:cNvSpPr/>
          <p:nvPr/>
        </p:nvSpPr>
        <p:spPr>
          <a:xfrm>
            <a:off x="7072330" y="5429264"/>
            <a:ext cx="785813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7072313" y="1500188"/>
            <a:ext cx="857250" cy="571500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7143750" y="1500188"/>
            <a:ext cx="7254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fr-FR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7000892" y="3714752"/>
            <a:ext cx="9128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POWER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6929454" y="2071678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CAPACITY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6929454" y="4786322"/>
            <a:ext cx="11858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GRADIENT</a:t>
            </a:r>
          </a:p>
        </p:txBody>
      </p:sp>
      <p:sp>
        <p:nvSpPr>
          <p:cNvPr id="91" name="90 Elipse"/>
          <p:cNvSpPr/>
          <p:nvPr/>
        </p:nvSpPr>
        <p:spPr>
          <a:xfrm>
            <a:off x="6715125" y="2928938"/>
            <a:ext cx="1785938" cy="723900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2" name="111 Conector recto de flecha"/>
          <p:cNvCxnSpPr/>
          <p:nvPr/>
        </p:nvCxnSpPr>
        <p:spPr>
          <a:xfrm>
            <a:off x="4786313" y="3214688"/>
            <a:ext cx="1357312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CuadroTexto"/>
          <p:cNvSpPr txBox="1"/>
          <p:nvPr/>
        </p:nvSpPr>
        <p:spPr>
          <a:xfrm>
            <a:off x="2643188" y="1143000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3" name="82 CuadroTexto"/>
          <p:cNvSpPr txBox="1"/>
          <p:nvPr/>
        </p:nvSpPr>
        <p:spPr>
          <a:xfrm>
            <a:off x="2643188" y="3143250"/>
            <a:ext cx="561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85" name="84 CuadroTexto"/>
          <p:cNvSpPr txBox="1"/>
          <p:nvPr/>
        </p:nvSpPr>
        <p:spPr>
          <a:xfrm>
            <a:off x="2500313" y="4000500"/>
            <a:ext cx="5349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316</a:t>
            </a:r>
          </a:p>
        </p:txBody>
      </p:sp>
      <p:sp>
        <p:nvSpPr>
          <p:cNvPr id="87" name="86 CuadroTexto"/>
          <p:cNvSpPr txBox="1"/>
          <p:nvPr/>
        </p:nvSpPr>
        <p:spPr>
          <a:xfrm>
            <a:off x="2571736" y="1928802"/>
            <a:ext cx="419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89" name="88 CuadroTexto"/>
          <p:cNvSpPr txBox="1"/>
          <p:nvPr/>
        </p:nvSpPr>
        <p:spPr>
          <a:xfrm>
            <a:off x="2571736" y="4857760"/>
            <a:ext cx="633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23</a:t>
            </a:r>
          </a:p>
        </p:txBody>
      </p:sp>
      <p:sp>
        <p:nvSpPr>
          <p:cNvPr id="93" name="92 CuadroTexto"/>
          <p:cNvSpPr txBox="1"/>
          <p:nvPr/>
        </p:nvSpPr>
        <p:spPr>
          <a:xfrm>
            <a:off x="2714625" y="6072188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97" name="96 Elipse"/>
          <p:cNvSpPr/>
          <p:nvPr/>
        </p:nvSpPr>
        <p:spPr>
          <a:xfrm>
            <a:off x="7143768" y="4286256"/>
            <a:ext cx="785812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6643702" y="5857892"/>
            <a:ext cx="1616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PRODUCTIVITY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3D37BD-6974-4F53-A046-6B377C896565}"/>
              </a:ext>
            </a:extLst>
          </p:cNvPr>
          <p:cNvSpPr txBox="1"/>
          <p:nvPr/>
        </p:nvSpPr>
        <p:spPr>
          <a:xfrm>
            <a:off x="5580112" y="311469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81F478-F2CC-4996-8A8F-79CF79157982}"/>
              </a:ext>
            </a:extLst>
          </p:cNvPr>
          <p:cNvSpPr txBox="1"/>
          <p:nvPr/>
        </p:nvSpPr>
        <p:spPr>
          <a:xfrm>
            <a:off x="6096116" y="41995"/>
            <a:ext cx="109517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b="1" dirty="0"/>
              <a:t>2017</a:t>
            </a:r>
            <a:endParaRPr lang="es-E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7AAAD86-85E7-47E6-B9ED-B025A94A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184284"/>
            <a:ext cx="1149573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/>
              <a:t>2021</a:t>
            </a:r>
            <a:endParaRPr lang="es-ES" sz="3200" b="1" dirty="0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FB1A43C3-E98B-441F-9DD1-5636E5A21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508734"/>
              </p:ext>
            </p:extLst>
          </p:nvPr>
        </p:nvGraphicFramePr>
        <p:xfrm>
          <a:off x="467544" y="692536"/>
          <a:ext cx="8136904" cy="609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Slide" r:id="rId3" imgW="4181983" imgH="3136490" progId="PowerPoint.Slide.12">
                  <p:embed/>
                </p:oleObj>
              </mc:Choice>
              <mc:Fallback>
                <p:oleObj name="Slide" r:id="rId3" imgW="4181983" imgH="3136490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92536"/>
                        <a:ext cx="8136904" cy="6098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63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5AA952D-074B-4C82-A673-3EBCE783E7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5516" y="764704"/>
            <a:ext cx="8712968" cy="590465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C1D51AE-50F7-452F-B8A9-C6C991CD5311}"/>
              </a:ext>
            </a:extLst>
          </p:cNvPr>
          <p:cNvSpPr txBox="1"/>
          <p:nvPr/>
        </p:nvSpPr>
        <p:spPr>
          <a:xfrm>
            <a:off x="2843808" y="260648"/>
            <a:ext cx="3127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THE PROCESS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84201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714375" y="107156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5 Elipse"/>
          <p:cNvSpPr/>
          <p:nvPr/>
        </p:nvSpPr>
        <p:spPr>
          <a:xfrm>
            <a:off x="714375" y="128587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6 Elipse"/>
          <p:cNvSpPr/>
          <p:nvPr/>
        </p:nvSpPr>
        <p:spPr>
          <a:xfrm>
            <a:off x="714375" y="1500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7 Elipse"/>
          <p:cNvSpPr/>
          <p:nvPr/>
        </p:nvSpPr>
        <p:spPr>
          <a:xfrm>
            <a:off x="714375" y="1714500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47 Elipse"/>
          <p:cNvSpPr/>
          <p:nvPr/>
        </p:nvSpPr>
        <p:spPr>
          <a:xfrm>
            <a:off x="3857625" y="785813"/>
            <a:ext cx="714375" cy="714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214313" y="357188"/>
            <a:ext cx="2441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412 </a:t>
            </a:r>
            <a:r>
              <a:rPr lang="fr-FR" b="1" dirty="0">
                <a:solidFill>
                  <a:srgbClr val="002060"/>
                </a:solidFill>
              </a:rPr>
              <a:t>micro-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429000" y="285750"/>
            <a:ext cx="15440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6 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56" name="55 Conector recto"/>
          <p:cNvCxnSpPr>
            <a:stCxn id="5" idx="6"/>
            <a:endCxn id="48" idx="2"/>
          </p:cNvCxnSpPr>
          <p:nvPr/>
        </p:nvCxnSpPr>
        <p:spPr>
          <a:xfrm flipV="1">
            <a:off x="1000125" y="1143000"/>
            <a:ext cx="28575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56" name="101 CuadroTexto"/>
          <p:cNvSpPr txBox="1">
            <a:spLocks noChangeArrowheads="1"/>
          </p:cNvSpPr>
          <p:nvPr/>
        </p:nvSpPr>
        <p:spPr bwMode="auto">
          <a:xfrm>
            <a:off x="4071938" y="928688"/>
            <a:ext cx="35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%</a:t>
            </a:r>
          </a:p>
        </p:txBody>
      </p:sp>
      <p:sp>
        <p:nvSpPr>
          <p:cNvPr id="68662" name="107 CuadroTexto"/>
          <p:cNvSpPr txBox="1">
            <a:spLocks noChangeArrowheads="1"/>
          </p:cNvSpPr>
          <p:nvPr/>
        </p:nvSpPr>
        <p:spPr bwMode="auto">
          <a:xfrm>
            <a:off x="3648075" y="1428750"/>
            <a:ext cx="1423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Internauts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2643188" y="1143000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5" name="94 CuadroTexto"/>
          <p:cNvSpPr txBox="1"/>
          <p:nvPr/>
        </p:nvSpPr>
        <p:spPr>
          <a:xfrm>
            <a:off x="364416" y="2432804"/>
            <a:ext cx="74150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/>
              <a:t>ONE SINGLE MICRO-INDICATOR TO MEASURE THE WORLD </a:t>
            </a:r>
          </a:p>
          <a:p>
            <a:r>
              <a:rPr lang="fr-FR" b="1" dirty="0"/>
              <a:t>% OF INTERNAUTS PER LANGUAGE </a:t>
            </a:r>
          </a:p>
          <a:p>
            <a:endParaRPr lang="fr-FR" b="1" dirty="0"/>
          </a:p>
          <a:p>
            <a:pPr>
              <a:buFont typeface="Wingdings" pitchFamily="2" charset="2"/>
              <a:buChar char="ü"/>
            </a:pPr>
            <a:endParaRPr lang="fr-FR" b="1" dirty="0"/>
          </a:p>
          <a:p>
            <a:pPr>
              <a:buFont typeface="Wingdings" pitchFamily="2" charset="2"/>
              <a:buChar char="ü"/>
            </a:pPr>
            <a:r>
              <a:rPr lang="fr-FR" b="1" dirty="0"/>
              <a:t>PROVIDED BY ITU `          (AS % OF CONNECTED BY COUNTRY)</a:t>
            </a:r>
          </a:p>
          <a:p>
            <a:pPr>
              <a:buFont typeface="Wingdings" pitchFamily="2" charset="2"/>
              <a:buChar char="ü"/>
            </a:pPr>
            <a:endParaRPr lang="fr-FR" b="1" dirty="0"/>
          </a:p>
          <a:p>
            <a:pPr>
              <a:buFont typeface="Wingdings" pitchFamily="2" charset="2"/>
              <a:buChar char="ü"/>
            </a:pPr>
            <a:r>
              <a:rPr lang="fr-FR" b="1" dirty="0"/>
              <a:t>FROM FAR THE MOST COMPLETE  (ALL COUNTRIES)</a:t>
            </a:r>
          </a:p>
          <a:p>
            <a:r>
              <a:rPr lang="fr-FR" b="1" dirty="0"/>
              <a:t>   &amp; RELIABLE INDICATOR OF THE WHOLE SET </a:t>
            </a:r>
          </a:p>
          <a:p>
            <a:pPr>
              <a:buFont typeface="Wingdings" pitchFamily="2" charset="2"/>
              <a:buChar char="ü"/>
            </a:pPr>
            <a:endParaRPr lang="fr-FR" b="1" dirty="0"/>
          </a:p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70C0"/>
                </a:solidFill>
              </a:rPr>
              <a:t>A KEY DATA USED TRANSVERSALY FOR THE WHOLE METHOD</a:t>
            </a:r>
          </a:p>
        </p:txBody>
      </p:sp>
      <p:pic>
        <p:nvPicPr>
          <p:cNvPr id="93186" name="Picture 2" descr="I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8723" y="3087196"/>
            <a:ext cx="874568" cy="1013114"/>
          </a:xfrm>
          <a:prstGeom prst="rect">
            <a:avLst/>
          </a:prstGeom>
          <a:noFill/>
        </p:spPr>
      </p:pic>
      <p:sp>
        <p:nvSpPr>
          <p:cNvPr id="103" name="102 CuadroTexto"/>
          <p:cNvSpPr txBox="1"/>
          <p:nvPr/>
        </p:nvSpPr>
        <p:spPr>
          <a:xfrm>
            <a:off x="5359479" y="694960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Country to language transform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Get world 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0BF216-09A7-4FC3-BD36-D3D60B388BAC}"/>
              </a:ext>
            </a:extLst>
          </p:cNvPr>
          <p:cNvSpPr txBox="1"/>
          <p:nvPr/>
        </p:nvSpPr>
        <p:spPr>
          <a:xfrm>
            <a:off x="364416" y="5805264"/>
            <a:ext cx="87511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2021 : ITU stop providing estimates. Using WB data and own extrapolations to</a:t>
            </a:r>
          </a:p>
          <a:p>
            <a:r>
              <a:rPr lang="en-US" b="1" dirty="0"/>
              <a:t>compensate.  Issue with India figures!!!!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714375" y="107156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5 Elipse"/>
          <p:cNvSpPr/>
          <p:nvPr/>
        </p:nvSpPr>
        <p:spPr>
          <a:xfrm>
            <a:off x="714375" y="128587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6 Elipse"/>
          <p:cNvSpPr/>
          <p:nvPr/>
        </p:nvSpPr>
        <p:spPr>
          <a:xfrm>
            <a:off x="714375" y="1500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7 Elipse"/>
          <p:cNvSpPr/>
          <p:nvPr/>
        </p:nvSpPr>
        <p:spPr>
          <a:xfrm>
            <a:off x="714375" y="1714500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8 Elipse"/>
          <p:cNvSpPr/>
          <p:nvPr/>
        </p:nvSpPr>
        <p:spPr>
          <a:xfrm>
            <a:off x="714375" y="2000250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9 Elipse"/>
          <p:cNvSpPr/>
          <p:nvPr/>
        </p:nvSpPr>
        <p:spPr>
          <a:xfrm>
            <a:off x="714375" y="235743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10 Elipse"/>
          <p:cNvSpPr/>
          <p:nvPr/>
        </p:nvSpPr>
        <p:spPr>
          <a:xfrm>
            <a:off x="714375" y="2643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12 Elipse"/>
          <p:cNvSpPr/>
          <p:nvPr/>
        </p:nvSpPr>
        <p:spPr>
          <a:xfrm>
            <a:off x="714375" y="307181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48 Elipse"/>
          <p:cNvSpPr/>
          <p:nvPr/>
        </p:nvSpPr>
        <p:spPr>
          <a:xfrm>
            <a:off x="3929058" y="1785926"/>
            <a:ext cx="714375" cy="714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51 CuadroTexto"/>
          <p:cNvSpPr txBox="1"/>
          <p:nvPr/>
        </p:nvSpPr>
        <p:spPr>
          <a:xfrm>
            <a:off x="214313" y="357188"/>
            <a:ext cx="2441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412 </a:t>
            </a:r>
            <a:r>
              <a:rPr lang="fr-FR" b="1" dirty="0">
                <a:solidFill>
                  <a:srgbClr val="002060"/>
                </a:solidFill>
              </a:rPr>
              <a:t>micro-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429000" y="285750"/>
            <a:ext cx="15440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6 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58" name="57 Conector recto"/>
          <p:cNvCxnSpPr>
            <a:stCxn id="5" idx="5"/>
            <a:endCxn id="49" idx="2"/>
          </p:cNvCxnSpPr>
          <p:nvPr/>
        </p:nvCxnSpPr>
        <p:spPr>
          <a:xfrm rot="16200000" flipH="1">
            <a:off x="1999356" y="213412"/>
            <a:ext cx="888624" cy="2970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>
            <a:stCxn id="10" idx="6"/>
            <a:endCxn id="49" idx="2"/>
          </p:cNvCxnSpPr>
          <p:nvPr/>
        </p:nvCxnSpPr>
        <p:spPr>
          <a:xfrm flipV="1">
            <a:off x="1000125" y="2143114"/>
            <a:ext cx="2928933" cy="32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59" name="104 CuadroTexto"/>
          <p:cNvSpPr txBox="1">
            <a:spLocks noChangeArrowheads="1"/>
          </p:cNvSpPr>
          <p:nvPr/>
        </p:nvSpPr>
        <p:spPr bwMode="auto">
          <a:xfrm>
            <a:off x="4143375" y="1928813"/>
            <a:ext cx="35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%</a:t>
            </a:r>
          </a:p>
        </p:txBody>
      </p:sp>
      <p:sp>
        <p:nvSpPr>
          <p:cNvPr id="68663" name="108 CuadroTexto"/>
          <p:cNvSpPr txBox="1">
            <a:spLocks noChangeArrowheads="1"/>
          </p:cNvSpPr>
          <p:nvPr/>
        </p:nvSpPr>
        <p:spPr bwMode="auto">
          <a:xfrm>
            <a:off x="3571868" y="2428868"/>
            <a:ext cx="1518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Contents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cxnSp>
        <p:nvCxnSpPr>
          <p:cNvPr id="114" name="113 Conector recto"/>
          <p:cNvCxnSpPr>
            <a:stCxn id="13" idx="6"/>
            <a:endCxn id="49" idx="2"/>
          </p:cNvCxnSpPr>
          <p:nvPr/>
        </p:nvCxnSpPr>
        <p:spPr>
          <a:xfrm flipV="1">
            <a:off x="1000125" y="2143114"/>
            <a:ext cx="2928933" cy="1035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86 CuadroTexto"/>
          <p:cNvSpPr txBox="1"/>
          <p:nvPr/>
        </p:nvSpPr>
        <p:spPr>
          <a:xfrm>
            <a:off x="2571736" y="1928802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103" name="102 CuadroTexto"/>
          <p:cNvSpPr txBox="1"/>
          <p:nvPr/>
        </p:nvSpPr>
        <p:spPr>
          <a:xfrm>
            <a:off x="214282" y="3357562"/>
            <a:ext cx="8529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Number of books at Amazon (2017)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highlight>
                  <a:srgbClr val="FFFF00"/>
                </a:highlight>
              </a:rPr>
              <a:t>Translated T-Index</a:t>
            </a:r>
            <a:endParaRPr lang="es-ES" b="1" dirty="0">
              <a:highlight>
                <a:srgbClr val="FFFF00"/>
              </a:highlight>
            </a:endParaRPr>
          </a:p>
          <a:p>
            <a:r>
              <a:rPr lang="en-US" b="1" dirty="0"/>
              <a:t>-11 language indicators from Wikimedia: articles. users or editors</a:t>
            </a:r>
          </a:p>
          <a:p>
            <a:r>
              <a:rPr lang="en-US" b="1" dirty="0"/>
              <a:t> for Wikipedia. </a:t>
            </a:r>
            <a:r>
              <a:rPr lang="en-US" b="1" dirty="0" err="1"/>
              <a:t>Wikibook</a:t>
            </a:r>
            <a:r>
              <a:rPr lang="en-US" b="1" dirty="0"/>
              <a:t>. </a:t>
            </a:r>
            <a:r>
              <a:rPr lang="en-US" b="1" dirty="0" err="1"/>
              <a:t>Wikibooks</a:t>
            </a:r>
            <a:r>
              <a:rPr lang="en-US" b="1" dirty="0"/>
              <a:t>. </a:t>
            </a:r>
            <a:r>
              <a:rPr lang="en-US" b="1" dirty="0" err="1"/>
              <a:t>Wikisource</a:t>
            </a:r>
            <a:r>
              <a:rPr lang="en-US" b="1" dirty="0"/>
              <a:t>. </a:t>
            </a:r>
            <a:r>
              <a:rPr lang="en-US" b="1" dirty="0" err="1"/>
              <a:t>Wikiversity</a:t>
            </a:r>
            <a:r>
              <a:rPr lang="en-US" b="1" dirty="0"/>
              <a:t>. </a:t>
            </a:r>
            <a:r>
              <a:rPr lang="en-US" b="1" dirty="0" err="1"/>
              <a:t>Wiktionnnaire</a:t>
            </a:r>
            <a:r>
              <a:rPr lang="en-US" b="1" dirty="0"/>
              <a:t>.</a:t>
            </a:r>
            <a:endParaRPr lang="fr-FR" b="1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2285984" y="1000108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Directly expressed as world %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Truncated mean at 20%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4C3283-C3B0-4D62-ADE2-A2164886659F}"/>
              </a:ext>
            </a:extLst>
          </p:cNvPr>
          <p:cNvSpPr txBox="1"/>
          <p:nvPr/>
        </p:nvSpPr>
        <p:spPr>
          <a:xfrm>
            <a:off x="113831" y="5080807"/>
            <a:ext cx="8593353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2021: Create 2 measures to compensate Wikimedia bias (and Wikipedia bot abuses)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 A formula to combine Wikipedia factors (articles, frequent editor, editions, depth)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A weighting of factors to restrain Wikimedia influence</a:t>
            </a:r>
          </a:p>
          <a:p>
            <a:r>
              <a:rPr lang="en-US" b="1" dirty="0">
                <a:solidFill>
                  <a:srgbClr val="FF0000"/>
                </a:solidFill>
              </a:rPr>
              <a:t>YET CONTENTS REMAINS A WEAK INDICATOR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714375" y="107156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5 Elipse"/>
          <p:cNvSpPr/>
          <p:nvPr/>
        </p:nvSpPr>
        <p:spPr>
          <a:xfrm>
            <a:off x="714375" y="128587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6 Elipse"/>
          <p:cNvSpPr/>
          <p:nvPr/>
        </p:nvSpPr>
        <p:spPr>
          <a:xfrm>
            <a:off x="714375" y="1500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7 Elipse"/>
          <p:cNvSpPr/>
          <p:nvPr/>
        </p:nvSpPr>
        <p:spPr>
          <a:xfrm>
            <a:off x="714375" y="1714500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8 Elipse"/>
          <p:cNvSpPr/>
          <p:nvPr/>
        </p:nvSpPr>
        <p:spPr>
          <a:xfrm>
            <a:off x="714375" y="2000250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9 Elipse"/>
          <p:cNvSpPr/>
          <p:nvPr/>
        </p:nvSpPr>
        <p:spPr>
          <a:xfrm>
            <a:off x="714375" y="235743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10 Elipse"/>
          <p:cNvSpPr/>
          <p:nvPr/>
        </p:nvSpPr>
        <p:spPr>
          <a:xfrm>
            <a:off x="714375" y="2643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12 Elipse"/>
          <p:cNvSpPr/>
          <p:nvPr/>
        </p:nvSpPr>
        <p:spPr>
          <a:xfrm>
            <a:off x="714375" y="307181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15 Elipse"/>
          <p:cNvSpPr/>
          <p:nvPr/>
        </p:nvSpPr>
        <p:spPr>
          <a:xfrm>
            <a:off x="785813" y="471487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0" name="39 Conector recto"/>
          <p:cNvCxnSpPr/>
          <p:nvPr/>
        </p:nvCxnSpPr>
        <p:spPr>
          <a:xfrm rot="5400000">
            <a:off x="427831" y="4072732"/>
            <a:ext cx="1000125" cy="1588"/>
          </a:xfrm>
          <a:prstGeom prst="line">
            <a:avLst/>
          </a:prstGeom>
          <a:ln w="3810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214313" y="357188"/>
            <a:ext cx="2441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412 </a:t>
            </a:r>
            <a:r>
              <a:rPr lang="fr-FR" b="1" dirty="0">
                <a:solidFill>
                  <a:srgbClr val="002060"/>
                </a:solidFill>
              </a:rPr>
              <a:t>micro-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429000" y="285750"/>
            <a:ext cx="15440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6 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21" name="120 Elipse"/>
          <p:cNvSpPr/>
          <p:nvPr/>
        </p:nvSpPr>
        <p:spPr>
          <a:xfrm>
            <a:off x="3929058" y="2786058"/>
            <a:ext cx="714375" cy="714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668" name="121 CuadroTexto"/>
          <p:cNvSpPr txBox="1">
            <a:spLocks noChangeArrowheads="1"/>
          </p:cNvSpPr>
          <p:nvPr/>
        </p:nvSpPr>
        <p:spPr bwMode="auto">
          <a:xfrm>
            <a:off x="4286250" y="3643313"/>
            <a:ext cx="4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   </a:t>
            </a:r>
          </a:p>
        </p:txBody>
      </p:sp>
      <p:sp>
        <p:nvSpPr>
          <p:cNvPr id="68669" name="123 CuadroTexto"/>
          <p:cNvSpPr txBox="1">
            <a:spLocks noChangeArrowheads="1"/>
          </p:cNvSpPr>
          <p:nvPr/>
        </p:nvSpPr>
        <p:spPr bwMode="auto">
          <a:xfrm>
            <a:off x="3571868" y="3429000"/>
            <a:ext cx="1465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Usages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68670" name="127 CuadroTexto"/>
          <p:cNvSpPr txBox="1">
            <a:spLocks noChangeArrowheads="1"/>
          </p:cNvSpPr>
          <p:nvPr/>
        </p:nvSpPr>
        <p:spPr bwMode="auto">
          <a:xfrm>
            <a:off x="4143375" y="2928938"/>
            <a:ext cx="35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%</a:t>
            </a:r>
          </a:p>
        </p:txBody>
      </p:sp>
      <p:cxnSp>
        <p:nvCxnSpPr>
          <p:cNvPr id="130" name="129 Conector recto"/>
          <p:cNvCxnSpPr>
            <a:stCxn id="6" idx="6"/>
          </p:cNvCxnSpPr>
          <p:nvPr/>
        </p:nvCxnSpPr>
        <p:spPr>
          <a:xfrm>
            <a:off x="1000125" y="1393032"/>
            <a:ext cx="2928933" cy="1893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"/>
          <p:cNvCxnSpPr/>
          <p:nvPr/>
        </p:nvCxnSpPr>
        <p:spPr>
          <a:xfrm flipV="1">
            <a:off x="928688" y="3286125"/>
            <a:ext cx="3000375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>
            <a:stCxn id="16" idx="6"/>
          </p:cNvCxnSpPr>
          <p:nvPr/>
        </p:nvCxnSpPr>
        <p:spPr>
          <a:xfrm flipV="1">
            <a:off x="1071563" y="3286124"/>
            <a:ext cx="2928933" cy="1535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CuadroTexto"/>
          <p:cNvSpPr txBox="1"/>
          <p:nvPr/>
        </p:nvSpPr>
        <p:spPr>
          <a:xfrm>
            <a:off x="2643188" y="3143250"/>
            <a:ext cx="561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95" name="94 CuadroTexto"/>
          <p:cNvSpPr txBox="1"/>
          <p:nvPr/>
        </p:nvSpPr>
        <p:spPr>
          <a:xfrm>
            <a:off x="0" y="4826675"/>
            <a:ext cx="92535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 Telephone lines</a:t>
            </a:r>
            <a:endParaRPr lang="es-ES" b="1" dirty="0"/>
          </a:p>
          <a:p>
            <a:r>
              <a:rPr lang="en-US" b="1" dirty="0"/>
              <a:t>- </a:t>
            </a:r>
            <a:r>
              <a:rPr lang="en-US" b="1" dirty="0" err="1"/>
              <a:t>e.commerce</a:t>
            </a:r>
            <a:r>
              <a:rPr lang="en-US" b="1" dirty="0"/>
              <a:t> market</a:t>
            </a:r>
            <a:endParaRPr lang="es-ES" b="1" dirty="0"/>
          </a:p>
          <a:p>
            <a:r>
              <a:rPr lang="en-US" b="1" dirty="0"/>
              <a:t>- </a:t>
            </a:r>
            <a:r>
              <a:rPr lang="en-US" b="1" dirty="0" err="1"/>
              <a:t>OpenOffice</a:t>
            </a:r>
            <a:r>
              <a:rPr lang="en-US" b="1" dirty="0"/>
              <a:t> download</a:t>
            </a:r>
            <a:endParaRPr lang="es-ES" b="1" dirty="0"/>
          </a:p>
          <a:p>
            <a:pPr marL="285750" indent="-285750">
              <a:buFontTx/>
              <a:buChar char="-"/>
            </a:pPr>
            <a:r>
              <a:rPr lang="en-US" b="1" dirty="0">
                <a:highlight>
                  <a:srgbClr val="FFFF00"/>
                </a:highlight>
              </a:rPr>
              <a:t>Facebook, Instagram, LinkedIn, Messenger, Netflix, Pinterest, Twitter, YouTube </a:t>
            </a:r>
          </a:p>
          <a:p>
            <a:r>
              <a:rPr lang="en-US" b="1" dirty="0">
                <a:highlight>
                  <a:srgbClr val="FFFF00"/>
                </a:highlight>
              </a:rPr>
              <a:t>% subscribers per country</a:t>
            </a:r>
            <a:endParaRPr lang="es-ES" b="1" dirty="0">
              <a:highlight>
                <a:srgbClr val="FFFF00"/>
              </a:highlight>
            </a:endParaRPr>
          </a:p>
          <a:p>
            <a:endParaRPr lang="fr-FR" dirty="0"/>
          </a:p>
        </p:txBody>
      </p:sp>
      <p:sp>
        <p:nvSpPr>
          <p:cNvPr id="104" name="103 CuadroTexto"/>
          <p:cNvSpPr txBox="1"/>
          <p:nvPr/>
        </p:nvSpPr>
        <p:spPr>
          <a:xfrm>
            <a:off x="2500298" y="1071546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Directly expressed as world %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Extrapolate by prorating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Country to language transform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Truncated mean at 20%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714375" y="1714500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8 Elipse"/>
          <p:cNvSpPr/>
          <p:nvPr/>
        </p:nvSpPr>
        <p:spPr>
          <a:xfrm>
            <a:off x="714375" y="2000250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9 Elipse"/>
          <p:cNvSpPr/>
          <p:nvPr/>
        </p:nvSpPr>
        <p:spPr>
          <a:xfrm>
            <a:off x="714375" y="235743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10 Elipse"/>
          <p:cNvSpPr/>
          <p:nvPr/>
        </p:nvSpPr>
        <p:spPr>
          <a:xfrm>
            <a:off x="714375" y="2643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12 Elipse"/>
          <p:cNvSpPr/>
          <p:nvPr/>
        </p:nvSpPr>
        <p:spPr>
          <a:xfrm>
            <a:off x="714375" y="307181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13 Elipse"/>
          <p:cNvSpPr/>
          <p:nvPr/>
        </p:nvSpPr>
        <p:spPr>
          <a:xfrm>
            <a:off x="785813" y="507206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15 Elipse"/>
          <p:cNvSpPr/>
          <p:nvPr/>
        </p:nvSpPr>
        <p:spPr>
          <a:xfrm>
            <a:off x="785813" y="471487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0" name="39 Conector recto"/>
          <p:cNvCxnSpPr/>
          <p:nvPr/>
        </p:nvCxnSpPr>
        <p:spPr>
          <a:xfrm rot="5400000">
            <a:off x="427831" y="4072732"/>
            <a:ext cx="1000125" cy="1588"/>
          </a:xfrm>
          <a:prstGeom prst="line">
            <a:avLst/>
          </a:prstGeom>
          <a:ln w="3810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Elipse"/>
          <p:cNvSpPr/>
          <p:nvPr/>
        </p:nvSpPr>
        <p:spPr>
          <a:xfrm>
            <a:off x="3929058" y="3786190"/>
            <a:ext cx="714375" cy="714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51 CuadroTexto"/>
          <p:cNvSpPr txBox="1"/>
          <p:nvPr/>
        </p:nvSpPr>
        <p:spPr>
          <a:xfrm>
            <a:off x="214313" y="357188"/>
            <a:ext cx="2441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412 </a:t>
            </a:r>
            <a:r>
              <a:rPr lang="fr-FR" b="1" dirty="0">
                <a:solidFill>
                  <a:srgbClr val="002060"/>
                </a:solidFill>
              </a:rPr>
              <a:t>micro-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429000" y="285750"/>
            <a:ext cx="15440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6 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65" name="64 Conector recto"/>
          <p:cNvCxnSpPr>
            <a:stCxn id="9" idx="6"/>
          </p:cNvCxnSpPr>
          <p:nvPr/>
        </p:nvCxnSpPr>
        <p:spPr>
          <a:xfrm>
            <a:off x="1000125" y="2106613"/>
            <a:ext cx="3071813" cy="182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8" idx="5"/>
            <a:endCxn id="51" idx="1"/>
          </p:cNvCxnSpPr>
          <p:nvPr/>
        </p:nvCxnSpPr>
        <p:spPr>
          <a:xfrm rot="16200000" flipH="1">
            <a:off x="1499287" y="1356419"/>
            <a:ext cx="1993380" cy="307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928688" y="4000500"/>
            <a:ext cx="3000375" cy="214313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endCxn id="51" idx="2"/>
          </p:cNvCxnSpPr>
          <p:nvPr/>
        </p:nvCxnSpPr>
        <p:spPr>
          <a:xfrm flipV="1">
            <a:off x="1142995" y="4143378"/>
            <a:ext cx="2786063" cy="1000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V="1">
            <a:off x="1071563" y="3857625"/>
            <a:ext cx="3000375" cy="214313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928688" y="4143375"/>
            <a:ext cx="3000375" cy="214313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>
            <a:endCxn id="51" idx="2"/>
          </p:cNvCxnSpPr>
          <p:nvPr/>
        </p:nvCxnSpPr>
        <p:spPr>
          <a:xfrm flipV="1">
            <a:off x="1071563" y="4143378"/>
            <a:ext cx="2857495" cy="285747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57" name="102 CuadroTexto"/>
          <p:cNvSpPr txBox="1">
            <a:spLocks noChangeArrowheads="1"/>
          </p:cNvSpPr>
          <p:nvPr/>
        </p:nvSpPr>
        <p:spPr bwMode="auto">
          <a:xfrm>
            <a:off x="4143375" y="3929063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%</a:t>
            </a:r>
          </a:p>
        </p:txBody>
      </p:sp>
      <p:sp>
        <p:nvSpPr>
          <p:cNvPr id="68661" name="106 CuadroTexto"/>
          <p:cNvSpPr txBox="1">
            <a:spLocks noChangeArrowheads="1"/>
          </p:cNvSpPr>
          <p:nvPr/>
        </p:nvSpPr>
        <p:spPr bwMode="auto">
          <a:xfrm>
            <a:off x="3643306" y="4500570"/>
            <a:ext cx="1264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Traffic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8668" name="121 CuadroTexto"/>
          <p:cNvSpPr txBox="1">
            <a:spLocks noChangeArrowheads="1"/>
          </p:cNvSpPr>
          <p:nvPr/>
        </p:nvSpPr>
        <p:spPr bwMode="auto">
          <a:xfrm>
            <a:off x="4286250" y="3643313"/>
            <a:ext cx="4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   </a:t>
            </a:r>
          </a:p>
        </p:txBody>
      </p:sp>
      <p:sp>
        <p:nvSpPr>
          <p:cNvPr id="85" name="84 CuadroTexto"/>
          <p:cNvSpPr txBox="1"/>
          <p:nvPr/>
        </p:nvSpPr>
        <p:spPr>
          <a:xfrm>
            <a:off x="2500313" y="4000500"/>
            <a:ext cx="569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338</a:t>
            </a:r>
          </a:p>
        </p:txBody>
      </p:sp>
      <p:sp>
        <p:nvSpPr>
          <p:cNvPr id="102" name="101 CuadroTexto"/>
          <p:cNvSpPr txBox="1"/>
          <p:nvPr/>
        </p:nvSpPr>
        <p:spPr>
          <a:xfrm>
            <a:off x="428596" y="5357826"/>
            <a:ext cx="728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Alexa.com traffic measure of a selection of 316 high ranked sites</a:t>
            </a:r>
          </a:p>
          <a:p>
            <a:r>
              <a:rPr lang="en-US" b="1" dirty="0"/>
              <a:t>from a variety of themes</a:t>
            </a:r>
            <a:r>
              <a:rPr lang="en-US" dirty="0"/>
              <a:t>.</a:t>
            </a:r>
          </a:p>
        </p:txBody>
      </p:sp>
      <p:sp>
        <p:nvSpPr>
          <p:cNvPr id="103" name="102 CuadroTexto"/>
          <p:cNvSpPr txBox="1"/>
          <p:nvPr/>
        </p:nvSpPr>
        <p:spPr>
          <a:xfrm>
            <a:off x="2714612" y="1571612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Directly expressed as world %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Extrapolate by prorating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Country to language transform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Truncated mean at 20%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Elipse"/>
          <p:cNvSpPr/>
          <p:nvPr/>
        </p:nvSpPr>
        <p:spPr>
          <a:xfrm>
            <a:off x="714375" y="2643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11 Elipse"/>
          <p:cNvSpPr/>
          <p:nvPr/>
        </p:nvSpPr>
        <p:spPr>
          <a:xfrm>
            <a:off x="785813" y="535781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12 Elipse"/>
          <p:cNvSpPr/>
          <p:nvPr/>
        </p:nvSpPr>
        <p:spPr>
          <a:xfrm>
            <a:off x="714375" y="307181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13 Elipse"/>
          <p:cNvSpPr/>
          <p:nvPr/>
        </p:nvSpPr>
        <p:spPr>
          <a:xfrm>
            <a:off x="785813" y="507206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14 Elipse"/>
          <p:cNvSpPr/>
          <p:nvPr/>
        </p:nvSpPr>
        <p:spPr>
          <a:xfrm>
            <a:off x="785813" y="557212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15 Elipse"/>
          <p:cNvSpPr/>
          <p:nvPr/>
        </p:nvSpPr>
        <p:spPr>
          <a:xfrm>
            <a:off x="785813" y="471487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0" name="39 Conector recto"/>
          <p:cNvCxnSpPr/>
          <p:nvPr/>
        </p:nvCxnSpPr>
        <p:spPr>
          <a:xfrm rot="5400000">
            <a:off x="427831" y="4072732"/>
            <a:ext cx="1000125" cy="1588"/>
          </a:xfrm>
          <a:prstGeom prst="line">
            <a:avLst/>
          </a:prstGeom>
          <a:ln w="3810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Elipse"/>
          <p:cNvSpPr/>
          <p:nvPr/>
        </p:nvSpPr>
        <p:spPr>
          <a:xfrm>
            <a:off x="3929058" y="4857760"/>
            <a:ext cx="714375" cy="714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51 CuadroTexto"/>
          <p:cNvSpPr txBox="1"/>
          <p:nvPr/>
        </p:nvSpPr>
        <p:spPr>
          <a:xfrm>
            <a:off x="214313" y="357188"/>
            <a:ext cx="2441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412 </a:t>
            </a:r>
            <a:r>
              <a:rPr lang="fr-FR" b="1" dirty="0">
                <a:solidFill>
                  <a:srgbClr val="002060"/>
                </a:solidFill>
              </a:rPr>
              <a:t>micro-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429000" y="285750"/>
            <a:ext cx="15440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6 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75" name="74 Conector recto"/>
          <p:cNvCxnSpPr>
            <a:stCxn id="14" idx="6"/>
            <a:endCxn id="50" idx="2"/>
          </p:cNvCxnSpPr>
          <p:nvPr/>
        </p:nvCxnSpPr>
        <p:spPr>
          <a:xfrm>
            <a:off x="1071563" y="5179219"/>
            <a:ext cx="2857495" cy="35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>
            <a:endCxn id="50" idx="2"/>
          </p:cNvCxnSpPr>
          <p:nvPr/>
        </p:nvCxnSpPr>
        <p:spPr>
          <a:xfrm flipV="1">
            <a:off x="1071558" y="5214948"/>
            <a:ext cx="285750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11" idx="5"/>
            <a:endCxn id="50" idx="2"/>
          </p:cNvCxnSpPr>
          <p:nvPr/>
        </p:nvCxnSpPr>
        <p:spPr>
          <a:xfrm rot="16200000" flipH="1">
            <a:off x="1249252" y="2535141"/>
            <a:ext cx="2388833" cy="2970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58" name="103 CuadroTexto"/>
          <p:cNvSpPr txBox="1">
            <a:spLocks noChangeArrowheads="1"/>
          </p:cNvSpPr>
          <p:nvPr/>
        </p:nvSpPr>
        <p:spPr bwMode="auto">
          <a:xfrm>
            <a:off x="4143375" y="5072063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%</a:t>
            </a:r>
          </a:p>
        </p:txBody>
      </p:sp>
      <p:sp>
        <p:nvSpPr>
          <p:cNvPr id="68666" name="117 CuadroTexto"/>
          <p:cNvSpPr txBox="1">
            <a:spLocks noChangeArrowheads="1"/>
          </p:cNvSpPr>
          <p:nvPr/>
        </p:nvSpPr>
        <p:spPr bwMode="auto">
          <a:xfrm>
            <a:off x="3071802" y="5500702"/>
            <a:ext cx="28478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Interfaces 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or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Translation option</a:t>
            </a:r>
          </a:p>
        </p:txBody>
      </p:sp>
      <p:sp>
        <p:nvSpPr>
          <p:cNvPr id="89" name="88 CuadroTexto"/>
          <p:cNvSpPr txBox="1"/>
          <p:nvPr/>
        </p:nvSpPr>
        <p:spPr>
          <a:xfrm>
            <a:off x="2571736" y="4857760"/>
            <a:ext cx="633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95" name="94 CuadroTexto"/>
          <p:cNvSpPr txBox="1"/>
          <p:nvPr/>
        </p:nvSpPr>
        <p:spPr>
          <a:xfrm>
            <a:off x="3143240" y="3786190"/>
            <a:ext cx="4091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Establish application %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Weight with ITU data to get world %</a:t>
            </a:r>
            <a:endParaRPr lang="en-US" dirty="0"/>
          </a:p>
        </p:txBody>
      </p:sp>
      <p:sp>
        <p:nvSpPr>
          <p:cNvPr id="102" name="101 CuadroTexto"/>
          <p:cNvSpPr txBox="1"/>
          <p:nvPr/>
        </p:nvSpPr>
        <p:spPr>
          <a:xfrm>
            <a:off x="0" y="785794"/>
            <a:ext cx="89053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b="1" dirty="0"/>
              <a:t>12  interface language for Cortana. DuckDuckGo. Facebook. </a:t>
            </a:r>
            <a:r>
              <a:rPr lang="en-US" b="1" dirty="0" err="1"/>
              <a:t>GoogleSearch</a:t>
            </a:r>
            <a:r>
              <a:rPr lang="en-US" b="1" dirty="0"/>
              <a:t>. </a:t>
            </a:r>
          </a:p>
          <a:p>
            <a:r>
              <a:rPr lang="en-US" b="1" dirty="0" err="1"/>
              <a:t>GoogleScholar</a:t>
            </a:r>
            <a:r>
              <a:rPr lang="en-US" b="1" dirty="0"/>
              <a:t>. </a:t>
            </a:r>
            <a:r>
              <a:rPr lang="en-US" b="1" dirty="0" err="1"/>
              <a:t>Skype.Telegram</a:t>
            </a:r>
            <a:r>
              <a:rPr lang="en-US" b="1" dirty="0"/>
              <a:t>. </a:t>
            </a:r>
            <a:r>
              <a:rPr lang="en-US" b="1" dirty="0" err="1"/>
              <a:t>Wikibook</a:t>
            </a:r>
            <a:r>
              <a:rPr lang="en-US" b="1" dirty="0"/>
              <a:t>. Wikipedia. </a:t>
            </a:r>
            <a:r>
              <a:rPr lang="en-US" b="1" dirty="0" err="1"/>
              <a:t>WikiSource</a:t>
            </a:r>
            <a:r>
              <a:rPr lang="en-US" b="1" dirty="0"/>
              <a:t>. </a:t>
            </a:r>
            <a:r>
              <a:rPr lang="en-US" b="1" dirty="0" err="1"/>
              <a:t>WikiQuote</a:t>
            </a:r>
            <a:r>
              <a:rPr lang="en-US" b="1" dirty="0"/>
              <a:t>. </a:t>
            </a:r>
          </a:p>
          <a:p>
            <a:r>
              <a:rPr lang="en-US" b="1" dirty="0" err="1"/>
              <a:t>Wikiversity</a:t>
            </a:r>
            <a:endParaRPr lang="es-ES" b="1" dirty="0"/>
          </a:p>
          <a:p>
            <a:r>
              <a:rPr lang="en-US" b="1" dirty="0"/>
              <a:t>- 1 content language for </a:t>
            </a:r>
            <a:r>
              <a:rPr lang="en-US" b="1" dirty="0" err="1"/>
              <a:t>Dmoz</a:t>
            </a:r>
            <a:endParaRPr lang="es-ES" b="1" dirty="0"/>
          </a:p>
          <a:p>
            <a:pPr>
              <a:buFontTx/>
              <a:buChar char="-"/>
            </a:pPr>
            <a:r>
              <a:rPr lang="en-US" b="1" dirty="0"/>
              <a:t>10 translation language for Bing. </a:t>
            </a:r>
            <a:r>
              <a:rPr lang="en-US" b="1" dirty="0" err="1"/>
              <a:t>Dictionnary</a:t>
            </a:r>
            <a:r>
              <a:rPr lang="en-US" b="1" dirty="0"/>
              <a:t>.  Duolingo. </a:t>
            </a:r>
            <a:r>
              <a:rPr lang="en-US" b="1" dirty="0" err="1"/>
              <a:t>FreeTranslator</a:t>
            </a:r>
            <a:r>
              <a:rPr lang="en-US" b="1" dirty="0"/>
              <a:t>. </a:t>
            </a:r>
          </a:p>
          <a:p>
            <a:pPr>
              <a:buFontTx/>
              <a:buChar char="-"/>
            </a:pPr>
            <a:r>
              <a:rPr lang="en-US" b="1" dirty="0" err="1"/>
              <a:t>GoogleTranslate</a:t>
            </a:r>
            <a:r>
              <a:rPr lang="en-US" b="1" dirty="0"/>
              <a:t>. IM. Online. </a:t>
            </a:r>
            <a:r>
              <a:rPr lang="en-US" b="1" dirty="0" err="1"/>
              <a:t>Reverso</a:t>
            </a:r>
            <a:r>
              <a:rPr lang="en-US" b="1" dirty="0"/>
              <a:t>. SDL. Systran</a:t>
            </a:r>
            <a:endParaRPr lang="fr-F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Elipse"/>
          <p:cNvSpPr/>
          <p:nvPr/>
        </p:nvSpPr>
        <p:spPr>
          <a:xfrm>
            <a:off x="571496" y="5165739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" name="42 Elipse"/>
          <p:cNvSpPr/>
          <p:nvPr/>
        </p:nvSpPr>
        <p:spPr>
          <a:xfrm>
            <a:off x="3714741" y="5308631"/>
            <a:ext cx="714375" cy="7143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51 CuadroTexto"/>
          <p:cNvSpPr txBox="1"/>
          <p:nvPr/>
        </p:nvSpPr>
        <p:spPr>
          <a:xfrm>
            <a:off x="214313" y="357188"/>
            <a:ext cx="2441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412 </a:t>
            </a:r>
            <a:r>
              <a:rPr lang="fr-FR" b="1" dirty="0">
                <a:solidFill>
                  <a:srgbClr val="002060"/>
                </a:solidFill>
              </a:rPr>
              <a:t>micro-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429000" y="285750"/>
            <a:ext cx="15440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6 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84" name="83 Conector recto"/>
          <p:cNvCxnSpPr>
            <a:stCxn id="34" idx="6"/>
            <a:endCxn id="43" idx="2"/>
          </p:cNvCxnSpPr>
          <p:nvPr/>
        </p:nvCxnSpPr>
        <p:spPr>
          <a:xfrm>
            <a:off x="857246" y="5272896"/>
            <a:ext cx="2857495" cy="39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>
            <a:endCxn id="43" idx="2"/>
          </p:cNvCxnSpPr>
          <p:nvPr/>
        </p:nvCxnSpPr>
        <p:spPr>
          <a:xfrm>
            <a:off x="857246" y="5130021"/>
            <a:ext cx="2857495" cy="53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endCxn id="43" idx="2"/>
          </p:cNvCxnSpPr>
          <p:nvPr/>
        </p:nvCxnSpPr>
        <p:spPr>
          <a:xfrm>
            <a:off x="714371" y="3808427"/>
            <a:ext cx="3000370" cy="1857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60" name="105 CuadroTexto"/>
          <p:cNvSpPr txBox="1">
            <a:spLocks noChangeArrowheads="1"/>
          </p:cNvSpPr>
          <p:nvPr/>
        </p:nvSpPr>
        <p:spPr bwMode="auto">
          <a:xfrm>
            <a:off x="3929058" y="5500702"/>
            <a:ext cx="641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/>
              <a:t>%</a:t>
            </a:r>
          </a:p>
        </p:txBody>
      </p:sp>
      <p:sp>
        <p:nvSpPr>
          <p:cNvPr id="68665" name="114 CuadroTexto"/>
          <p:cNvSpPr txBox="1">
            <a:spLocks noChangeArrowheads="1"/>
          </p:cNvSpPr>
          <p:nvPr/>
        </p:nvSpPr>
        <p:spPr bwMode="auto">
          <a:xfrm>
            <a:off x="2714612" y="6000768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Information Society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 Indexes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2500308" y="5522927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25</a:t>
            </a:r>
          </a:p>
        </p:txBody>
      </p:sp>
      <p:sp>
        <p:nvSpPr>
          <p:cNvPr id="95" name="94 Elipse"/>
          <p:cNvSpPr/>
          <p:nvPr/>
        </p:nvSpPr>
        <p:spPr>
          <a:xfrm>
            <a:off x="500031" y="950913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" name="101 Elipse"/>
          <p:cNvSpPr/>
          <p:nvPr/>
        </p:nvSpPr>
        <p:spPr>
          <a:xfrm>
            <a:off x="428593" y="373699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" name="102 Elipse"/>
          <p:cNvSpPr/>
          <p:nvPr/>
        </p:nvSpPr>
        <p:spPr>
          <a:xfrm>
            <a:off x="571469" y="5022879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4" name="103 CuadroTexto"/>
          <p:cNvSpPr txBox="1"/>
          <p:nvPr/>
        </p:nvSpPr>
        <p:spPr>
          <a:xfrm>
            <a:off x="214282" y="1500174"/>
            <a:ext cx="2749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b="1" dirty="0" err="1"/>
              <a:t>WebIndex</a:t>
            </a:r>
            <a:endParaRPr lang="fr-FR" b="1" dirty="0"/>
          </a:p>
          <a:p>
            <a:r>
              <a:rPr lang="fr-FR" b="1" dirty="0"/>
              <a:t>-</a:t>
            </a:r>
            <a:r>
              <a:rPr lang="fr-FR" dirty="0"/>
              <a:t> </a:t>
            </a:r>
            <a:r>
              <a:rPr lang="fr-FR" b="1" dirty="0" err="1"/>
              <a:t>E.goverrnent</a:t>
            </a:r>
            <a:endParaRPr lang="es-ES" b="1" dirty="0"/>
          </a:p>
          <a:p>
            <a:r>
              <a:rPr lang="fr-FR" b="1" dirty="0"/>
              <a:t>- </a:t>
            </a:r>
            <a:r>
              <a:rPr lang="fr-FR" b="1" dirty="0" err="1"/>
              <a:t>Universal</a:t>
            </a:r>
            <a:r>
              <a:rPr lang="fr-FR" b="1" dirty="0"/>
              <a:t> Access</a:t>
            </a:r>
            <a:endParaRPr lang="es-ES" b="1" dirty="0"/>
          </a:p>
          <a:p>
            <a:r>
              <a:rPr lang="fr-FR" b="1" dirty="0"/>
              <a:t>- </a:t>
            </a:r>
            <a:r>
              <a:rPr lang="fr-FR" b="1" dirty="0" err="1"/>
              <a:t>E.participation</a:t>
            </a:r>
            <a:endParaRPr lang="es-ES" b="1" dirty="0"/>
          </a:p>
          <a:p>
            <a:r>
              <a:rPr lang="en-US" b="1" dirty="0"/>
              <a:t>- General infrastructure</a:t>
            </a:r>
            <a:endParaRPr lang="es-ES" b="1" dirty="0"/>
          </a:p>
          <a:p>
            <a:r>
              <a:rPr lang="en-US" b="1" dirty="0"/>
              <a:t>- Macro Index</a:t>
            </a:r>
            <a:endParaRPr lang="fr-FR" b="1" dirty="0"/>
          </a:p>
        </p:txBody>
      </p:sp>
      <p:sp>
        <p:nvSpPr>
          <p:cNvPr id="105" name="104 CuadroTexto"/>
          <p:cNvSpPr txBox="1"/>
          <p:nvPr/>
        </p:nvSpPr>
        <p:spPr>
          <a:xfrm>
            <a:off x="3143240" y="4143380"/>
            <a:ext cx="4091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Extrapolate per quartile method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Country to language transform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Weight with ITU data to get world %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2BB669-B1E7-47BD-89BE-D779C76212FE}"/>
              </a:ext>
            </a:extLst>
          </p:cNvPr>
          <p:cNvSpPr txBox="1"/>
          <p:nvPr/>
        </p:nvSpPr>
        <p:spPr>
          <a:xfrm>
            <a:off x="4860032" y="1500174"/>
            <a:ext cx="28392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2021: </a:t>
            </a:r>
            <a:r>
              <a:rPr lang="fr-FR" b="1" dirty="0" err="1"/>
              <a:t>almost</a:t>
            </a:r>
            <a:r>
              <a:rPr lang="fr-FR" b="1" dirty="0"/>
              <a:t> exhaustive</a:t>
            </a:r>
            <a:endParaRPr lang="es-E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Elipse"/>
          <p:cNvSpPr/>
          <p:nvPr/>
        </p:nvSpPr>
        <p:spPr>
          <a:xfrm>
            <a:off x="7143750" y="3071813"/>
            <a:ext cx="928688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6143636" y="642918"/>
            <a:ext cx="27410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</a:rPr>
              <a:t>4 MACRO-INDICATORS</a:t>
            </a:r>
          </a:p>
        </p:txBody>
      </p:sp>
      <p:cxnSp>
        <p:nvCxnSpPr>
          <p:cNvPr id="92" name="91 Conector recto de flecha"/>
          <p:cNvCxnSpPr/>
          <p:nvPr/>
        </p:nvCxnSpPr>
        <p:spPr>
          <a:xfrm>
            <a:off x="4572000" y="1428750"/>
            <a:ext cx="171450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>
            <a:off x="4572000" y="2428875"/>
            <a:ext cx="1643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 flipV="1">
            <a:off x="4643438" y="3857628"/>
            <a:ext cx="1500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 flipV="1">
            <a:off x="4643433" y="4786323"/>
            <a:ext cx="15716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 flipV="1">
            <a:off x="4786313" y="5643563"/>
            <a:ext cx="1928812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100 CuadroTexto"/>
          <p:cNvSpPr txBox="1"/>
          <p:nvPr/>
        </p:nvSpPr>
        <p:spPr>
          <a:xfrm>
            <a:off x="7286625" y="3000375"/>
            <a:ext cx="5159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6" name="65 Elipse"/>
          <p:cNvSpPr/>
          <p:nvPr/>
        </p:nvSpPr>
        <p:spPr>
          <a:xfrm>
            <a:off x="7072330" y="5429264"/>
            <a:ext cx="785813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7072313" y="1500188"/>
            <a:ext cx="857250" cy="571500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7143750" y="1500188"/>
            <a:ext cx="7254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fr-FR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7000892" y="3714752"/>
            <a:ext cx="13260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POWER %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6929454" y="2071678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CAPACITY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6929454" y="4786322"/>
            <a:ext cx="11858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GRADIENT</a:t>
            </a:r>
          </a:p>
        </p:txBody>
      </p:sp>
      <p:sp>
        <p:nvSpPr>
          <p:cNvPr id="91" name="90 Elipse"/>
          <p:cNvSpPr/>
          <p:nvPr/>
        </p:nvSpPr>
        <p:spPr>
          <a:xfrm>
            <a:off x="6715125" y="2928938"/>
            <a:ext cx="1785938" cy="7239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2" name="111 Conector recto de flecha"/>
          <p:cNvCxnSpPr/>
          <p:nvPr/>
        </p:nvCxnSpPr>
        <p:spPr>
          <a:xfrm>
            <a:off x="4786313" y="3214688"/>
            <a:ext cx="1357312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96 Elipse"/>
          <p:cNvSpPr/>
          <p:nvPr/>
        </p:nvSpPr>
        <p:spPr>
          <a:xfrm>
            <a:off x="7143768" y="4286256"/>
            <a:ext cx="785812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6643702" y="5857892"/>
            <a:ext cx="1616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PRODUCTIVITY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85786" y="1214422"/>
            <a:ext cx="38609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POWER IS DEFINED AS</a:t>
            </a:r>
          </a:p>
          <a:p>
            <a:r>
              <a:rPr lang="fr-FR" b="1" dirty="0"/>
              <a:t>THE MEAN OF THE 6 PREVIOUS</a:t>
            </a:r>
          </a:p>
          <a:p>
            <a:r>
              <a:rPr lang="fr-FR" b="1" dirty="0"/>
              <a:t>INDICATORS</a:t>
            </a:r>
          </a:p>
          <a:p>
            <a:endParaRPr lang="fr-FR" b="1" dirty="0"/>
          </a:p>
          <a:p>
            <a:r>
              <a:rPr lang="fr-FR" b="1" dirty="0"/>
              <a:t>IT IS  A WORLD PERCENTAGE</a:t>
            </a:r>
          </a:p>
          <a:p>
            <a:r>
              <a:rPr lang="fr-FR" b="1" dirty="0"/>
              <a:t>SHOWING THE WORLD SHARE</a:t>
            </a:r>
          </a:p>
          <a:p>
            <a:r>
              <a:rPr lang="fr-FR" b="1" dirty="0"/>
              <a:t>OF A LANGUAGE IN THE NET.</a:t>
            </a:r>
          </a:p>
          <a:p>
            <a:endParaRPr lang="fr-FR" b="1" dirty="0"/>
          </a:p>
          <a:p>
            <a:r>
              <a:rPr lang="fr-FR" b="1" dirty="0"/>
              <a:t>CURRENTLY THE 8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MORE</a:t>
            </a:r>
            <a:br>
              <a:rPr lang="fr-FR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POWERFUL </a:t>
            </a:r>
            <a:r>
              <a:rPr lang="fr-FR" b="1" dirty="0"/>
              <a:t>LANGUAGES IN THE</a:t>
            </a:r>
          </a:p>
          <a:p>
            <a:r>
              <a:rPr lang="fr-FR" b="1" dirty="0"/>
              <a:t>INTERNET ARE (L1+L2 data):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21588" y="4286256"/>
            <a:ext cx="23534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2017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ENGLISH :         39.0%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CHINESE :         14.0%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SPANISH :           9.0%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FRENCH :            7.5%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RUSSIAN :           4.7%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GERMAN :           4.6%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PORTUGUESE:   3.8%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JAPANESE :        3.5%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ARABIC:              3.2%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C9A38E-5D12-4636-B4F4-644D0F3A4BCB}"/>
              </a:ext>
            </a:extLst>
          </p:cNvPr>
          <p:cNvSpPr txBox="1"/>
          <p:nvPr/>
        </p:nvSpPr>
        <p:spPr>
          <a:xfrm>
            <a:off x="467544" y="642918"/>
            <a:ext cx="55643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2021 : all world percentages made on L1+L2 total</a:t>
            </a:r>
            <a:endParaRPr lang="es-ES" b="1" dirty="0"/>
          </a:p>
        </p:txBody>
      </p:sp>
      <p:sp>
        <p:nvSpPr>
          <p:cNvPr id="23" name="20 Rectángulo">
            <a:extLst>
              <a:ext uri="{FF2B5EF4-FFF2-40B4-BE49-F238E27FC236}">
                <a16:creationId xmlns:a16="http://schemas.microsoft.com/office/drawing/2014/main" id="{2B259191-2438-473B-9A59-2AD7E5C33719}"/>
              </a:ext>
            </a:extLst>
          </p:cNvPr>
          <p:cNvSpPr/>
          <p:nvPr/>
        </p:nvSpPr>
        <p:spPr>
          <a:xfrm>
            <a:off x="2705286" y="4285114"/>
            <a:ext cx="2353499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2021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ENGLISH :         26.5%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CHINESE :         13.9%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SPANISH :           8.7%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FRENCH :            3.7%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HINDI : 	             3.4%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PORTUGUESE:   3.4%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RUSSIAN :           3.1%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ARABIC:              3.1%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GERMAN :           2.9%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513146F-5CF8-48FD-AB64-9001B017EFBA}"/>
              </a:ext>
            </a:extLst>
          </p:cNvPr>
          <p:cNvSpPr txBox="1"/>
          <p:nvPr/>
        </p:nvSpPr>
        <p:spPr>
          <a:xfrm>
            <a:off x="899592" y="476672"/>
            <a:ext cx="7344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en-US" dirty="0"/>
              <a:t>first version of the method was implemented in 2017 thanks to the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support of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second and enhanced version was developed between </a:t>
            </a:r>
            <a:r>
              <a:rPr lang="en-US" dirty="0" err="1"/>
              <a:t>Februrary</a:t>
            </a:r>
            <a:r>
              <a:rPr lang="en-US" dirty="0"/>
              <a:t> </a:t>
            </a:r>
          </a:p>
          <a:p>
            <a:r>
              <a:rPr lang="en-US" dirty="0"/>
              <a:t>and August 2021,</a:t>
            </a:r>
          </a:p>
          <a:p>
            <a:endParaRPr lang="en-US" dirty="0"/>
          </a:p>
          <a:p>
            <a:r>
              <a:rPr lang="en-US" dirty="0"/>
              <a:t> thanks to the support of  the </a:t>
            </a:r>
            <a:r>
              <a:rPr lang="en-US" i="1" u="sng" dirty="0"/>
              <a:t>Cultural and Educational </a:t>
            </a:r>
          </a:p>
          <a:p>
            <a:r>
              <a:rPr lang="en-US" i="1" u="sng" dirty="0"/>
              <a:t>Department of the Brazilian Ministry of Foreign Affairs</a:t>
            </a:r>
          </a:p>
          <a:p>
            <a:endParaRPr lang="en-US" i="1" u="sng" dirty="0"/>
          </a:p>
          <a:p>
            <a:r>
              <a:rPr lang="en-US" dirty="0"/>
              <a:t> within the frame of the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the coordination of the </a:t>
            </a:r>
            <a:endParaRPr lang="es-ES" dirty="0"/>
          </a:p>
        </p:txBody>
      </p:sp>
      <p:pic>
        <p:nvPicPr>
          <p:cNvPr id="4" name="Picture 6" descr="http://www.cubarte-francais.cult.cu/Imagenes/articulos/531c9074be367.jpg">
            <a:extLst>
              <a:ext uri="{FF2B5EF4-FFF2-40B4-BE49-F238E27FC236}">
                <a16:creationId xmlns:a16="http://schemas.microsoft.com/office/drawing/2014/main" id="{E7515678-1FB2-4269-9CF4-8C0514E4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381" y="791745"/>
            <a:ext cx="212894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iilp.cplp.org/Images/logo-iilp.jpg">
            <a:extLst>
              <a:ext uri="{FF2B5EF4-FFF2-40B4-BE49-F238E27FC236}">
                <a16:creationId xmlns:a16="http://schemas.microsoft.com/office/drawing/2014/main" id="{03122A2C-2728-478A-AEED-B3533FC8D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74873"/>
            <a:ext cx="2846090" cy="10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ESCO CHAIR LPM">
            <a:extLst>
              <a:ext uri="{FF2B5EF4-FFF2-40B4-BE49-F238E27FC236}">
                <a16:creationId xmlns:a16="http://schemas.microsoft.com/office/drawing/2014/main" id="{1BFB290B-8865-4EFC-A67D-0F9C2645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69718"/>
            <a:ext cx="3293757" cy="14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aiba como criar conta de acesso no Portal Gov.br">
            <a:extLst>
              <a:ext uri="{FF2B5EF4-FFF2-40B4-BE49-F238E27FC236}">
                <a16:creationId xmlns:a16="http://schemas.microsoft.com/office/drawing/2014/main" id="{12C1FB7A-8AF8-4DAA-961E-83F0FC83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19211"/>
            <a:ext cx="1686416" cy="8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8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Elipse"/>
          <p:cNvSpPr/>
          <p:nvPr/>
        </p:nvSpPr>
        <p:spPr>
          <a:xfrm>
            <a:off x="7143750" y="3071813"/>
            <a:ext cx="928688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6143636" y="642918"/>
            <a:ext cx="27410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</a:rPr>
              <a:t>4 MACRO-INDICATORS</a:t>
            </a:r>
          </a:p>
        </p:txBody>
      </p:sp>
      <p:sp>
        <p:nvSpPr>
          <p:cNvPr id="101" name="100 CuadroTexto"/>
          <p:cNvSpPr txBox="1"/>
          <p:nvPr/>
        </p:nvSpPr>
        <p:spPr>
          <a:xfrm>
            <a:off x="7286625" y="3000375"/>
            <a:ext cx="5159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6" name="65 Elipse"/>
          <p:cNvSpPr/>
          <p:nvPr/>
        </p:nvSpPr>
        <p:spPr>
          <a:xfrm>
            <a:off x="7072330" y="5429264"/>
            <a:ext cx="785813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7072313" y="1500188"/>
            <a:ext cx="857250" cy="571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7143750" y="1500188"/>
            <a:ext cx="7254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fr-FR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7000892" y="3714752"/>
            <a:ext cx="9128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POWER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6929454" y="2071678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CAPACITY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6851666" y="4660119"/>
            <a:ext cx="11858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GRADIENT</a:t>
            </a:r>
          </a:p>
        </p:txBody>
      </p:sp>
      <p:sp>
        <p:nvSpPr>
          <p:cNvPr id="91" name="90 Elipse"/>
          <p:cNvSpPr/>
          <p:nvPr/>
        </p:nvSpPr>
        <p:spPr>
          <a:xfrm>
            <a:off x="6715125" y="2928938"/>
            <a:ext cx="1785938" cy="723900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96 Elipse"/>
          <p:cNvSpPr/>
          <p:nvPr/>
        </p:nvSpPr>
        <p:spPr>
          <a:xfrm>
            <a:off x="7143768" y="4286256"/>
            <a:ext cx="785812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6643702" y="5857892"/>
            <a:ext cx="1616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PRODUCTIVITY</a:t>
            </a:r>
          </a:p>
        </p:txBody>
      </p:sp>
      <p:sp>
        <p:nvSpPr>
          <p:cNvPr id="95" name="94 CuadroTexto"/>
          <p:cNvSpPr txBox="1"/>
          <p:nvPr/>
        </p:nvSpPr>
        <p:spPr>
          <a:xfrm>
            <a:off x="571472" y="500042"/>
            <a:ext cx="58785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Defined as </a:t>
            </a:r>
          </a:p>
          <a:p>
            <a:r>
              <a:rPr lang="en-US" b="1" dirty="0"/>
              <a:t>the ratio of power vs. world % of </a:t>
            </a:r>
            <a:r>
              <a:rPr lang="en-US" b="1" dirty="0">
                <a:highlight>
                  <a:srgbClr val="FFFF00"/>
                </a:highlight>
              </a:rPr>
              <a:t>L1+L2 </a:t>
            </a:r>
            <a:r>
              <a:rPr lang="en-US" b="1" dirty="0"/>
              <a:t>speakers</a:t>
            </a:r>
          </a:p>
          <a:p>
            <a:endParaRPr lang="en-US" b="1" dirty="0"/>
          </a:p>
          <a:p>
            <a:r>
              <a:rPr lang="en-US" b="1" dirty="0"/>
              <a:t>A dimension-less data normalized at 1.</a:t>
            </a:r>
          </a:p>
          <a:p>
            <a:endParaRPr lang="en-US" b="1" dirty="0"/>
          </a:p>
          <a:p>
            <a:r>
              <a:rPr lang="en-US" b="1" dirty="0"/>
              <a:t>Measures the strength of the language </a:t>
            </a:r>
          </a:p>
          <a:p>
            <a:r>
              <a:rPr lang="en-US" b="1" dirty="0"/>
              <a:t>in the Internet regardless of  its number of speakers</a:t>
            </a:r>
          </a:p>
          <a:p>
            <a:endParaRPr lang="en-US" b="1" dirty="0"/>
          </a:p>
          <a:p>
            <a:r>
              <a:rPr lang="en-US" b="1" dirty="0"/>
              <a:t>The languages which appear 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higher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capacity</a:t>
            </a:r>
            <a:r>
              <a:rPr lang="en-US" b="1" dirty="0"/>
              <a:t> according to the study are:</a:t>
            </a:r>
          </a:p>
          <a:p>
            <a:endParaRPr lang="en-US" b="1" dirty="0"/>
          </a:p>
          <a:p>
            <a:endParaRPr lang="fr-FR" b="1" dirty="0"/>
          </a:p>
        </p:txBody>
      </p:sp>
      <p:graphicFrame>
        <p:nvGraphicFramePr>
          <p:cNvPr id="102" name="10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5154"/>
              </p:ext>
            </p:extLst>
          </p:nvPr>
        </p:nvGraphicFramePr>
        <p:xfrm>
          <a:off x="330397" y="3276610"/>
          <a:ext cx="2569821" cy="3448050"/>
        </p:xfrm>
        <a:graphic>
          <a:graphicData uri="http://schemas.openxmlformats.org/drawingml/2006/table">
            <a:tbl>
              <a:tblPr/>
              <a:tblGrid>
                <a:gridCol w="93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3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2017</a:t>
                      </a:r>
                    </a:p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Hebrew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2.62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Finnish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2.16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Dutch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1.93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Swedish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1.81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English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1.76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German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1.45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Danish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1.27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Italian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1.73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Czech</a:t>
                      </a:r>
                      <a:endParaRPr lang="en-US" sz="20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1.42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French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101 Tabla">
            <a:extLst>
              <a:ext uri="{FF2B5EF4-FFF2-40B4-BE49-F238E27FC236}">
                <a16:creationId xmlns:a16="http://schemas.microsoft.com/office/drawing/2014/main" id="{E17AF7C2-AB03-49A7-B1E1-E08604D6F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54060"/>
              </p:ext>
            </p:extLst>
          </p:nvPr>
        </p:nvGraphicFramePr>
        <p:xfrm>
          <a:off x="3272736" y="3226392"/>
          <a:ext cx="2569821" cy="3498268"/>
        </p:xfrm>
        <a:graphic>
          <a:graphicData uri="http://schemas.openxmlformats.org/drawingml/2006/table">
            <a:tbl>
              <a:tblPr/>
              <a:tblGrid>
                <a:gridCol w="93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2021</a:t>
                      </a:r>
                    </a:p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Hebrew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5.24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Finnish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3.42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Serbo-Croatian</a:t>
                      </a:r>
                      <a:endParaRPr lang="en-US" sz="20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3.14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Swedish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2.61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Dutch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2.26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German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2.19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Danish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2.19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Italian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Japanese</a:t>
                      </a:r>
                      <a:endParaRPr lang="en-US" sz="1800" b="1" i="0" u="none" strike="noStrike" noProof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2.07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English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2.04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Elipse"/>
          <p:cNvSpPr/>
          <p:nvPr/>
        </p:nvSpPr>
        <p:spPr>
          <a:xfrm>
            <a:off x="7143750" y="3071813"/>
            <a:ext cx="928688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6143636" y="642918"/>
            <a:ext cx="27410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</a:rPr>
              <a:t>4 MACRO-INDICATORS</a:t>
            </a:r>
          </a:p>
        </p:txBody>
      </p:sp>
      <p:sp>
        <p:nvSpPr>
          <p:cNvPr id="101" name="100 CuadroTexto"/>
          <p:cNvSpPr txBox="1"/>
          <p:nvPr/>
        </p:nvSpPr>
        <p:spPr>
          <a:xfrm>
            <a:off x="7286625" y="3000375"/>
            <a:ext cx="5159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fr-FR" b="1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6" name="65 Elipse"/>
          <p:cNvSpPr/>
          <p:nvPr/>
        </p:nvSpPr>
        <p:spPr>
          <a:xfrm>
            <a:off x="7072330" y="5429264"/>
            <a:ext cx="785813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7072313" y="1500188"/>
            <a:ext cx="857250" cy="571500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7143750" y="1500188"/>
            <a:ext cx="7254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fr-FR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7000892" y="3714752"/>
            <a:ext cx="9128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POWER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6929454" y="2071678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CAPACITY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6929454" y="4786322"/>
            <a:ext cx="11858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GRADIENT</a:t>
            </a:r>
          </a:p>
        </p:txBody>
      </p:sp>
      <p:sp>
        <p:nvSpPr>
          <p:cNvPr id="91" name="90 Elipse"/>
          <p:cNvSpPr/>
          <p:nvPr/>
        </p:nvSpPr>
        <p:spPr>
          <a:xfrm>
            <a:off x="6715125" y="2928938"/>
            <a:ext cx="1785938" cy="723900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96 Elipse"/>
          <p:cNvSpPr/>
          <p:nvPr/>
        </p:nvSpPr>
        <p:spPr>
          <a:xfrm>
            <a:off x="7143768" y="4286256"/>
            <a:ext cx="785812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6643702" y="5857892"/>
            <a:ext cx="1616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PRODUCTIVITY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28596" y="50004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Defined as </a:t>
            </a:r>
          </a:p>
          <a:p>
            <a:r>
              <a:rPr lang="en-US" b="1" dirty="0"/>
              <a:t>the ratio of power vs. world % of connected </a:t>
            </a:r>
            <a:r>
              <a:rPr lang="en-US" b="1" dirty="0">
                <a:highlight>
                  <a:srgbClr val="FFFF00"/>
                </a:highlight>
              </a:rPr>
              <a:t>L1+L2 </a:t>
            </a:r>
            <a:r>
              <a:rPr lang="en-US" b="1" dirty="0"/>
              <a:t>speakers</a:t>
            </a:r>
          </a:p>
          <a:p>
            <a:endParaRPr lang="en-US" b="1" dirty="0"/>
          </a:p>
          <a:p>
            <a:r>
              <a:rPr lang="en-US" b="1" dirty="0"/>
              <a:t>Measures the strength of the connected speakers regardless of their number.</a:t>
            </a:r>
          </a:p>
          <a:p>
            <a:endParaRPr lang="en-US" b="1" dirty="0"/>
          </a:p>
          <a:p>
            <a:r>
              <a:rPr lang="en-US" b="1" dirty="0"/>
              <a:t>The languages which appear 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higher gradient</a:t>
            </a:r>
            <a:r>
              <a:rPr lang="en-US" b="1" dirty="0"/>
              <a:t> according to the study are:</a:t>
            </a:r>
            <a:endParaRPr lang="fr-FR" dirty="0"/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57593"/>
              </p:ext>
            </p:extLst>
          </p:nvPr>
        </p:nvGraphicFramePr>
        <p:xfrm>
          <a:off x="306352" y="3325345"/>
          <a:ext cx="2622552" cy="3291840"/>
        </p:xfrm>
        <a:graphic>
          <a:graphicData uri="http://schemas.openxmlformats.org/drawingml/2006/table">
            <a:tbl>
              <a:tblPr/>
              <a:tblGrid>
                <a:gridCol w="178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Hebrew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2017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>
                          <a:solidFill>
                            <a:srgbClr val="002060"/>
                          </a:solidFill>
                          <a:latin typeface="Times New Roman"/>
                        </a:rPr>
                        <a:t>2.62</a:t>
                      </a:r>
                      <a:r>
                        <a:rPr lang="en-US" sz="24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Finnish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>
                          <a:solidFill>
                            <a:srgbClr val="002060"/>
                          </a:solidFill>
                          <a:latin typeface="Times New Roman"/>
                        </a:rPr>
                        <a:t>2.16</a:t>
                      </a:r>
                      <a:r>
                        <a:rPr lang="en-US" sz="24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Dutch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>
                          <a:solidFill>
                            <a:srgbClr val="002060"/>
                          </a:solidFill>
                          <a:latin typeface="Times New Roman"/>
                        </a:rPr>
                        <a:t>1.93</a:t>
                      </a:r>
                      <a:r>
                        <a:rPr lang="en-US" sz="24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Swedish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>
                          <a:solidFill>
                            <a:srgbClr val="002060"/>
                          </a:solidFill>
                          <a:latin typeface="Times New Roman"/>
                        </a:rPr>
                        <a:t>1.81</a:t>
                      </a:r>
                      <a:r>
                        <a:rPr lang="en-US" sz="24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English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>
                          <a:solidFill>
                            <a:srgbClr val="002060"/>
                          </a:solidFill>
                          <a:latin typeface="Times New Roman"/>
                        </a:rPr>
                        <a:t>1.76</a:t>
                      </a:r>
                      <a:r>
                        <a:rPr lang="en-US" sz="24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Italian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>
                          <a:solidFill>
                            <a:srgbClr val="002060"/>
                          </a:solidFill>
                          <a:latin typeface="Times New Roman"/>
                        </a:rPr>
                        <a:t>1.73</a:t>
                      </a:r>
                      <a:r>
                        <a:rPr lang="en-US" sz="24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Serbo-Croatian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1.54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Hungarian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1.47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>
                          <a:solidFill>
                            <a:srgbClr val="002060"/>
                          </a:solidFill>
                          <a:latin typeface="Times New Roman"/>
                        </a:rPr>
                        <a:t>German</a:t>
                      </a:r>
                      <a:r>
                        <a:rPr lang="en-US" sz="2400" b="1" i="0" u="none" strike="noStrike" noProof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1.45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22 Tabla">
            <a:extLst>
              <a:ext uri="{FF2B5EF4-FFF2-40B4-BE49-F238E27FC236}">
                <a16:creationId xmlns:a16="http://schemas.microsoft.com/office/drawing/2014/main" id="{AF911EB3-2D23-4C1E-9C27-2F66948E3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39577"/>
              </p:ext>
            </p:extLst>
          </p:nvPr>
        </p:nvGraphicFramePr>
        <p:xfrm>
          <a:off x="3071779" y="3332410"/>
          <a:ext cx="2622552" cy="3291840"/>
        </p:xfrm>
        <a:graphic>
          <a:graphicData uri="http://schemas.openxmlformats.org/drawingml/2006/table">
            <a:tbl>
              <a:tblPr/>
              <a:tblGrid>
                <a:gridCol w="178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Hebrew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2021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3.35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Serbo-Croatian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2.21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Malagasy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2.21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Finnish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2.09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English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1.73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Swedish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1.53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Italian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1.51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German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1.37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Dutch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>
                          <a:solidFill>
                            <a:srgbClr val="002060"/>
                          </a:solidFill>
                          <a:latin typeface="Times New Roman"/>
                        </a:rPr>
                        <a:t>1.34</a:t>
                      </a:r>
                      <a:r>
                        <a:rPr lang="en-US" sz="24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noProof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15187542-B851-4695-ABAA-09503E31AEA0}"/>
              </a:ext>
            </a:extLst>
          </p:cNvPr>
          <p:cNvSpPr txBox="1"/>
          <p:nvPr/>
        </p:nvSpPr>
        <p:spPr>
          <a:xfrm>
            <a:off x="5420699" y="4024646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!!!!</a:t>
            </a:r>
            <a:endParaRPr lang="es-E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Elipse"/>
          <p:cNvSpPr/>
          <p:nvPr/>
        </p:nvSpPr>
        <p:spPr>
          <a:xfrm>
            <a:off x="7143750" y="3071813"/>
            <a:ext cx="928688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6143636" y="642918"/>
            <a:ext cx="27410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</a:rPr>
              <a:t>4 MACRO-INDICATORS</a:t>
            </a:r>
          </a:p>
        </p:txBody>
      </p:sp>
      <p:cxnSp>
        <p:nvCxnSpPr>
          <p:cNvPr id="96" name="95 Conector recto de flecha"/>
          <p:cNvCxnSpPr/>
          <p:nvPr/>
        </p:nvCxnSpPr>
        <p:spPr>
          <a:xfrm flipV="1">
            <a:off x="4643438" y="3857628"/>
            <a:ext cx="1500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 flipV="1">
            <a:off x="4643433" y="4786323"/>
            <a:ext cx="15716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 flipV="1">
            <a:off x="4786313" y="5643563"/>
            <a:ext cx="1928812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100 CuadroTexto"/>
          <p:cNvSpPr txBox="1"/>
          <p:nvPr/>
        </p:nvSpPr>
        <p:spPr>
          <a:xfrm>
            <a:off x="7286625" y="3000375"/>
            <a:ext cx="5159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fr-FR" b="1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6" name="65 Elipse"/>
          <p:cNvSpPr/>
          <p:nvPr/>
        </p:nvSpPr>
        <p:spPr>
          <a:xfrm>
            <a:off x="7072330" y="5429264"/>
            <a:ext cx="785813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7072313" y="1500188"/>
            <a:ext cx="857250" cy="571500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7143750" y="1500188"/>
            <a:ext cx="7254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fr-FR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7000892" y="3714752"/>
            <a:ext cx="9128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POWER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6929454" y="2071678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CAPACITY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6929454" y="4786322"/>
            <a:ext cx="11858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GRADIENT</a:t>
            </a:r>
          </a:p>
        </p:txBody>
      </p:sp>
      <p:sp>
        <p:nvSpPr>
          <p:cNvPr id="91" name="90 Elipse"/>
          <p:cNvSpPr/>
          <p:nvPr/>
        </p:nvSpPr>
        <p:spPr>
          <a:xfrm>
            <a:off x="6715125" y="2928938"/>
            <a:ext cx="1785938" cy="723900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2" name="111 Conector recto de flecha"/>
          <p:cNvCxnSpPr/>
          <p:nvPr/>
        </p:nvCxnSpPr>
        <p:spPr>
          <a:xfrm>
            <a:off x="4786313" y="3214688"/>
            <a:ext cx="1357312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96 Elipse"/>
          <p:cNvSpPr/>
          <p:nvPr/>
        </p:nvSpPr>
        <p:spPr>
          <a:xfrm>
            <a:off x="7143768" y="4286256"/>
            <a:ext cx="785812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6643702" y="5857892"/>
            <a:ext cx="19030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</a:p>
          <a:p>
            <a:pPr algn="ctr"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PRODUCTIVITY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14282" y="785794"/>
            <a:ext cx="46434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b="1" dirty="0"/>
              <a:t>Defined as the ratio of % of contents vs. % of connected </a:t>
            </a:r>
            <a:r>
              <a:rPr lang="en-US" b="1" dirty="0">
                <a:highlight>
                  <a:srgbClr val="FFFF00"/>
                </a:highlight>
              </a:rPr>
              <a:t>L1+L2 </a:t>
            </a:r>
            <a:r>
              <a:rPr lang="en-US" b="1" dirty="0"/>
              <a:t>speakers.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b="1" dirty="0"/>
              <a:t>Measures the propensity of the speakers connected to produce content in their language (and/or the propensity to other speakers to produce in that language. as in the case of English).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b="1" dirty="0"/>
              <a:t>No statistics is given here because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b="1" dirty="0"/>
              <a:t>our content indicator is too much and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b="1" dirty="0"/>
              <a:t>almost exclusively related to Wikipedia.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MACRO-INDICATORS RELATION</a:t>
            </a:r>
            <a:endParaRPr lang="fr-FR" dirty="0"/>
          </a:p>
        </p:txBody>
      </p:sp>
      <p:pic>
        <p:nvPicPr>
          <p:cNvPr id="163842" name="Picture 2" descr="Image result for connected 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86124"/>
            <a:ext cx="2857500" cy="2238376"/>
          </a:xfrm>
          <a:prstGeom prst="rect">
            <a:avLst/>
          </a:prstGeom>
          <a:noFill/>
        </p:spPr>
      </p:pic>
      <p:sp>
        <p:nvSpPr>
          <p:cNvPr id="5" name="4 Triángulo isósceles"/>
          <p:cNvSpPr/>
          <p:nvPr/>
        </p:nvSpPr>
        <p:spPr>
          <a:xfrm>
            <a:off x="2285984" y="2143116"/>
            <a:ext cx="3786182" cy="3643338"/>
          </a:xfrm>
          <a:prstGeom prst="triangl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5 CuadroTexto"/>
          <p:cNvSpPr txBox="1"/>
          <p:nvPr/>
        </p:nvSpPr>
        <p:spPr>
          <a:xfrm>
            <a:off x="3643306" y="1785926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POWER (of language in the Net)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643570" y="5786454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CAPACITY </a:t>
            </a:r>
          </a:p>
          <a:p>
            <a:r>
              <a:rPr lang="fr-FR" b="1" dirty="0">
                <a:solidFill>
                  <a:srgbClr val="00B050"/>
                </a:solidFill>
              </a:rPr>
              <a:t>(of speakers)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85852" y="5857892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GRADIENT </a:t>
            </a:r>
          </a:p>
          <a:p>
            <a:r>
              <a:rPr lang="en-US" b="1" dirty="0">
                <a:solidFill>
                  <a:srgbClr val="FF0000"/>
                </a:solidFill>
              </a:rPr>
              <a:t>(of connected speakers</a:t>
            </a:r>
            <a:r>
              <a:rPr lang="fr-FR" b="1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MACRO-INDICATORS RELATION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Power</a:t>
            </a:r>
            <a:r>
              <a:rPr lang="en-US" dirty="0"/>
              <a:t> of a given language = </a:t>
            </a:r>
            <a:r>
              <a:rPr lang="en-US" b="1" dirty="0">
                <a:solidFill>
                  <a:srgbClr val="00B050"/>
                </a:solidFill>
              </a:rPr>
              <a:t>capacity</a:t>
            </a:r>
            <a:r>
              <a:rPr lang="en-US" dirty="0"/>
              <a:t> of this language in the Internet  x </a:t>
            </a:r>
            <a:r>
              <a:rPr lang="en-US" u="sng" dirty="0"/>
              <a:t>world population of </a:t>
            </a:r>
            <a:r>
              <a:rPr lang="en-US" u="sng" dirty="0">
                <a:highlight>
                  <a:srgbClr val="FFFF00"/>
                </a:highlight>
              </a:rPr>
              <a:t>L1+L2 </a:t>
            </a:r>
            <a:r>
              <a:rPr lang="en-US" u="sng" dirty="0"/>
              <a:t>speakers</a:t>
            </a:r>
            <a:endParaRPr lang="es-ES" u="sng" dirty="0"/>
          </a:p>
          <a:p>
            <a:endParaRPr lang="es-ES" dirty="0"/>
          </a:p>
          <a:p>
            <a:r>
              <a:rPr lang="en-US" b="1" dirty="0">
                <a:solidFill>
                  <a:srgbClr val="0070C0"/>
                </a:solidFill>
              </a:rPr>
              <a:t>Power</a:t>
            </a:r>
            <a:r>
              <a:rPr lang="en-US" dirty="0"/>
              <a:t> of a given language = </a:t>
            </a:r>
            <a:r>
              <a:rPr lang="en-US" b="1" dirty="0">
                <a:solidFill>
                  <a:srgbClr val="FF0000"/>
                </a:solidFill>
              </a:rPr>
              <a:t>gradient</a:t>
            </a:r>
            <a:r>
              <a:rPr lang="en-US" dirty="0"/>
              <a:t> of this language in the Internet x </a:t>
            </a:r>
            <a:r>
              <a:rPr lang="en-US" u="sng" dirty="0"/>
              <a:t>world  connected population of </a:t>
            </a:r>
            <a:r>
              <a:rPr lang="en-US" u="sng" dirty="0">
                <a:highlight>
                  <a:srgbClr val="FFFF00"/>
                </a:highlight>
              </a:rPr>
              <a:t>L1+L2 </a:t>
            </a:r>
            <a:r>
              <a:rPr lang="en-US" u="sng" dirty="0"/>
              <a:t>speakers</a:t>
            </a:r>
            <a:endParaRPr lang="es-ES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COMPUTATIONS TO OBTAIN THE RESULTS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25963"/>
          </a:xfrm>
        </p:spPr>
        <p:txBody>
          <a:bodyPr/>
          <a:lstStyle/>
          <a:p>
            <a:r>
              <a:rPr lang="en-US" dirty="0"/>
              <a:t>Transformation </a:t>
            </a:r>
            <a:r>
              <a:rPr lang="en-US" b="1" dirty="0"/>
              <a:t>country to language</a:t>
            </a:r>
          </a:p>
          <a:p>
            <a:endParaRPr lang="en-US" dirty="0"/>
          </a:p>
          <a:p>
            <a:r>
              <a:rPr lang="en-US" dirty="0"/>
              <a:t>All sorts of applied </a:t>
            </a:r>
            <a:r>
              <a:rPr lang="en-US" b="1" dirty="0"/>
              <a:t>weighting</a:t>
            </a:r>
          </a:p>
          <a:p>
            <a:endParaRPr lang="en-US" dirty="0"/>
          </a:p>
          <a:p>
            <a:r>
              <a:rPr lang="en-US" b="1" dirty="0"/>
              <a:t>Extrapolations</a:t>
            </a:r>
          </a:p>
        </p:txBody>
      </p:sp>
      <p:sp>
        <p:nvSpPr>
          <p:cNvPr id="115716" name="AutoShape 4" descr="Image result for comput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718" name="AutoShape 6" descr="Image result for comput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720" name="AutoShape 8" descr="Image result for comput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5721" name="Picture 9" descr="C:\buffer\compu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71942"/>
            <a:ext cx="428628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TRANSFORMATION </a:t>
            </a:r>
            <a:br>
              <a:rPr lang="fr-FR" b="1" dirty="0"/>
            </a:br>
            <a:r>
              <a:rPr lang="fr-FR" b="1" dirty="0"/>
              <a:t>COUNTRY TO LANGUAGE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S(</a:t>
            </a:r>
            <a:r>
              <a:rPr lang="en-US" sz="2800" dirty="0" err="1"/>
              <a:t>i</a:t>
            </a:r>
            <a:r>
              <a:rPr lang="en-US" sz="2800" dirty="0"/>
              <a:t>. j) = </a:t>
            </a:r>
            <a:r>
              <a:rPr lang="en-US" sz="2400" dirty="0"/>
              <a:t>The number of speakers of language </a:t>
            </a:r>
            <a:r>
              <a:rPr lang="en-US" sz="2400" dirty="0" err="1"/>
              <a:t>i</a:t>
            </a:r>
            <a:r>
              <a:rPr lang="en-US" sz="2400" dirty="0"/>
              <a:t> in country j.</a:t>
            </a:r>
            <a:endParaRPr lang="es-ES" sz="2800" dirty="0"/>
          </a:p>
          <a:p>
            <a:pPr>
              <a:buNone/>
            </a:pPr>
            <a:endParaRPr lang="es-ES" sz="2800" dirty="0"/>
          </a:p>
          <a:p>
            <a:pPr>
              <a:buNone/>
            </a:pPr>
            <a:r>
              <a:rPr lang="en-US" sz="2800" dirty="0" err="1"/>
              <a:t>MC</a:t>
            </a:r>
            <a:r>
              <a:rPr lang="en-US" sz="2000" dirty="0" err="1"/>
              <a:t>n</a:t>
            </a:r>
            <a:r>
              <a:rPr lang="en-US" sz="2800" dirty="0"/>
              <a:t> (j) = </a:t>
            </a:r>
            <a:r>
              <a:rPr lang="en-US" sz="2400" dirty="0"/>
              <a:t>The measured value for the micro-indicator n in </a:t>
            </a:r>
            <a:r>
              <a:rPr lang="en-US" sz="2400" b="1" dirty="0"/>
              <a:t>country</a:t>
            </a:r>
            <a:r>
              <a:rPr lang="en-US" sz="2400" dirty="0"/>
              <a:t> j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800" dirty="0" err="1"/>
              <a:t>ML</a:t>
            </a:r>
            <a:r>
              <a:rPr lang="en-US" sz="2000" dirty="0" err="1"/>
              <a:t>n</a:t>
            </a:r>
            <a:r>
              <a:rPr lang="en-US" sz="2800" dirty="0"/>
              <a:t> (</a:t>
            </a:r>
            <a:r>
              <a:rPr lang="en-US" sz="2800" dirty="0" err="1"/>
              <a:t>i</a:t>
            </a:r>
            <a:r>
              <a:rPr lang="en-US" sz="2800" dirty="0"/>
              <a:t>) = </a:t>
            </a:r>
            <a:r>
              <a:rPr lang="en-US" sz="2400" dirty="0"/>
              <a:t>The measured value for the micro-indicator n for </a:t>
            </a:r>
            <a:r>
              <a:rPr lang="en-US" sz="2400" b="1" dirty="0"/>
              <a:t>language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.</a:t>
            </a:r>
          </a:p>
          <a:p>
            <a:pPr lvl="1">
              <a:buNone/>
            </a:pPr>
            <a:r>
              <a:rPr lang="en-US" sz="2400" dirty="0"/>
              <a:t>                 </a:t>
            </a:r>
            <a:r>
              <a:rPr lang="en-US" sz="1400" b="1" dirty="0">
                <a:solidFill>
                  <a:srgbClr val="002060"/>
                </a:solidFill>
              </a:rPr>
              <a:t>j = C</a:t>
            </a:r>
            <a:endParaRPr lang="es-ES" sz="2400" b="1" dirty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en-US" sz="2400" b="1" dirty="0" err="1">
                <a:solidFill>
                  <a:srgbClr val="002060"/>
                </a:solidFill>
              </a:rPr>
              <a:t>ML</a:t>
            </a:r>
            <a:r>
              <a:rPr lang="en-US" sz="1400" b="1" dirty="0" err="1">
                <a:solidFill>
                  <a:srgbClr val="002060"/>
                </a:solidFill>
              </a:rPr>
              <a:t>n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i</a:t>
            </a:r>
            <a:r>
              <a:rPr lang="en-US" sz="2400" b="1" dirty="0">
                <a:solidFill>
                  <a:srgbClr val="002060"/>
                </a:solidFill>
              </a:rPr>
              <a:t>) = </a:t>
            </a:r>
            <a:r>
              <a:rPr lang="en-US" sz="3600" b="1" dirty="0">
                <a:solidFill>
                  <a:srgbClr val="002060"/>
                </a:solidFill>
              </a:rPr>
              <a:t>Σ </a:t>
            </a:r>
            <a:r>
              <a:rPr lang="en-US" sz="2400" b="1" dirty="0">
                <a:solidFill>
                  <a:srgbClr val="002060"/>
                </a:solidFill>
              </a:rPr>
              <a:t>S (</a:t>
            </a:r>
            <a:r>
              <a:rPr lang="en-US" sz="2400" b="1" dirty="0" err="1">
                <a:solidFill>
                  <a:srgbClr val="002060"/>
                </a:solidFill>
              </a:rPr>
              <a:t>i</a:t>
            </a:r>
            <a:r>
              <a:rPr lang="en-US" sz="2400" b="1" dirty="0">
                <a:solidFill>
                  <a:srgbClr val="002060"/>
                </a:solidFill>
              </a:rPr>
              <a:t>. j) x </a:t>
            </a:r>
            <a:r>
              <a:rPr lang="en-US" sz="2400" b="1" dirty="0" err="1">
                <a:solidFill>
                  <a:srgbClr val="002060"/>
                </a:solidFill>
              </a:rPr>
              <a:t>MC</a:t>
            </a:r>
            <a:r>
              <a:rPr lang="en-US" sz="1400" b="1" dirty="0" err="1">
                <a:solidFill>
                  <a:srgbClr val="002060"/>
                </a:solidFill>
              </a:rPr>
              <a:t>n</a:t>
            </a:r>
            <a:r>
              <a:rPr lang="en-US" sz="2400" b="1" dirty="0">
                <a:solidFill>
                  <a:srgbClr val="002060"/>
                </a:solidFill>
              </a:rPr>
              <a:t> (j)  	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</a:t>
            </a:r>
            <a:r>
              <a:rPr lang="en-US" sz="2400" b="1" dirty="0">
                <a:solidFill>
                  <a:srgbClr val="002060"/>
                </a:solidFill>
              </a:rPr>
              <a:t>a weighting operation</a:t>
            </a:r>
          </a:p>
          <a:p>
            <a:pPr lvl="1">
              <a:buNone/>
            </a:pPr>
            <a:r>
              <a:rPr lang="en-US" sz="2400" b="1" dirty="0">
                <a:solidFill>
                  <a:srgbClr val="002060"/>
                </a:solidFill>
              </a:rPr>
              <a:t>		          </a:t>
            </a:r>
            <a:r>
              <a:rPr lang="en-US" sz="1400" b="1" dirty="0">
                <a:solidFill>
                  <a:srgbClr val="002060"/>
                </a:solidFill>
              </a:rPr>
              <a:t>j = 1</a:t>
            </a:r>
            <a:endParaRPr lang="es-ES" sz="24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/>
              <a:t>Where C is the total number of countries</a:t>
            </a:r>
          </a:p>
          <a:p>
            <a:pPr>
              <a:buNone/>
            </a:pPr>
            <a:r>
              <a:rPr lang="en-US" sz="2400" dirty="0"/>
              <a:t>And the unit is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world percentage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connected person per language the equation is: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428625" y="1643063"/>
            <a:ext cx="8429625" cy="46783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90288" rIns="690345" anchor="ctr"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j=C</a:t>
            </a:r>
            <a:endParaRPr lang="es-E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fr-FR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(i)    = </a:t>
            </a:r>
            <a:r>
              <a:rPr lang="fr-FR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 (</a:t>
            </a:r>
            <a:r>
              <a:rPr lang="fr-FR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i.j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x PC(j)</a:t>
            </a:r>
          </a:p>
          <a:p>
            <a:pPr eaLnBrk="0" hangingPunct="0">
              <a:defRPr/>
            </a:pP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j=1</a:t>
            </a:r>
          </a:p>
          <a:p>
            <a:pPr eaLnBrk="0" hangingPunct="0">
              <a:defRPr/>
            </a:pPr>
            <a:endParaRPr lang="fr-FR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Where:</a:t>
            </a:r>
          </a:p>
          <a:p>
            <a:pPr eaLnBrk="0" hangingPunct="0">
              <a:defRPr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= % of speakers of language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connected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i.j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Number of speakers of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country j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 (j)  = % of persons connected in country j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= Number of countries processed</a:t>
            </a:r>
            <a:endParaRPr lang="en-US" sz="4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571500"/>
          </a:xfrm>
        </p:spPr>
        <p:txBody>
          <a:bodyPr/>
          <a:lstStyle/>
          <a:p>
            <a:r>
              <a:rPr lang="en-US" dirty="0"/>
              <a:t>For whoever hates mathematics…</a:t>
            </a:r>
            <a:br>
              <a:rPr lang="en-US" dirty="0"/>
            </a:br>
            <a:r>
              <a:rPr lang="en-US" dirty="0"/>
              <a:t>relax with </a:t>
            </a:r>
            <a:r>
              <a:rPr lang="en-US" b="1" dirty="0">
                <a:solidFill>
                  <a:srgbClr val="FFC000"/>
                </a:solidFill>
              </a:rPr>
              <a:t>weighting!!</a:t>
            </a:r>
            <a:br>
              <a:rPr lang="en-US" dirty="0"/>
            </a:br>
            <a:endParaRPr lang="en-US" dirty="0"/>
          </a:p>
        </p:txBody>
      </p:sp>
      <p:sp>
        <p:nvSpPr>
          <p:cNvPr id="58371" name="3 CuadroTexto"/>
          <p:cNvSpPr txBox="1">
            <a:spLocks noChangeArrowheads="1"/>
          </p:cNvSpPr>
          <p:nvPr/>
        </p:nvSpPr>
        <p:spPr bwMode="auto">
          <a:xfrm>
            <a:off x="1071563" y="3429000"/>
            <a:ext cx="749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The same as when you were a student and computed your notes!!!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357291" y="3786188"/>
          <a:ext cx="6072250" cy="2514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51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Coefficient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Note /10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Weighted note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Mathematics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English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Biology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History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WEIGHTED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5.1/10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8405" name="Picture 4" descr="Résultats de recherche d'images pour « relaxing seat 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214438"/>
            <a:ext cx="149542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571500"/>
          </a:xfrm>
        </p:spPr>
        <p:txBody>
          <a:bodyPr/>
          <a:lstStyle/>
          <a:p>
            <a:r>
              <a:rPr lang="en-US" dirty="0"/>
              <a:t>For whoever feels this is too complicate: relax with </a:t>
            </a:r>
            <a:r>
              <a:rPr lang="en-US" b="1" dirty="0">
                <a:solidFill>
                  <a:srgbClr val="FFC000"/>
                </a:solidFill>
              </a:rPr>
              <a:t>weighting!!</a:t>
            </a:r>
            <a:br>
              <a:rPr lang="en-US" dirty="0"/>
            </a:br>
            <a:endParaRPr lang="en-US" dirty="0"/>
          </a:p>
        </p:txBody>
      </p:sp>
      <p:sp>
        <p:nvSpPr>
          <p:cNvPr id="58371" name="3 CuadroTexto"/>
          <p:cNvSpPr txBox="1">
            <a:spLocks noChangeArrowheads="1"/>
          </p:cNvSpPr>
          <p:nvPr/>
        </p:nvSpPr>
        <p:spPr bwMode="auto">
          <a:xfrm>
            <a:off x="1214414" y="3786190"/>
            <a:ext cx="7007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Or. if you feel better. the same when when you check the bill!!!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14480" y="4286256"/>
          <a:ext cx="5715041" cy="188595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Unit Price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Quantity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Shirt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25.00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75.00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Trousers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42.00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42.00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Short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15.00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75.00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192.00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357422" y="1857364"/>
            <a:ext cx="452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QUITE SIMPLE MATHS </a:t>
            </a:r>
            <a:r>
              <a:rPr lang="fr-FR" sz="2800" b="1" dirty="0">
                <a:sym typeface="Wingdings" pitchFamily="2" charset="2"/>
              </a:rPr>
              <a:t> </a:t>
            </a:r>
            <a:endParaRPr lang="fr-FR" sz="2800" b="1" dirty="0"/>
          </a:p>
        </p:txBody>
      </p:sp>
      <p:pic>
        <p:nvPicPr>
          <p:cNvPr id="123906" name="Picture 2" descr="Image result for si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428868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/>
              <a:t>CREDITS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02588" cy="4257675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	</a:t>
            </a:r>
            <a:r>
              <a:rPr lang="en-US" sz="4000" dirty="0"/>
              <a:t>The original idea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/>
              <a:t>to approach the space of languages on the Internet</a:t>
            </a:r>
            <a:r>
              <a:rPr lang="en-US" sz="4000" dirty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u="sng" dirty="0"/>
              <a:t>by collecting Internet application/spaces figures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u="sng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/>
              <a:t>&amp;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u="sng" dirty="0"/>
              <a:t>transforming country figures into language figures</a:t>
            </a:r>
            <a:r>
              <a:rPr lang="en-US" sz="4000" dirty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/>
              <a:t>belongs to </a:t>
            </a:r>
            <a:r>
              <a:rPr lang="en-US" sz="4000" b="1" dirty="0"/>
              <a:t>Daniel Prado </a:t>
            </a:r>
            <a:r>
              <a:rPr lang="en-US" sz="4000" dirty="0"/>
              <a:t>(2012)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148" name="AutoShape 2" descr="http://upload.wikimedia.org/wikipedia/commons/2/27/Flag_of_La_Francophonie.svg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9" name="AutoShape 4" descr="http://upload.wikimedia.org/wikipedia/commons/2/27/Flag_of_La_Francophonie.svg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matrix product perform?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600200"/>
            <a:ext cx="7786742" cy="4329130"/>
          </a:xfrm>
        </p:spPr>
        <p:txBody>
          <a:bodyPr/>
          <a:lstStyle/>
          <a:p>
            <a:r>
              <a:rPr lang="en-US" sz="2000" dirty="0"/>
              <a:t>Let’s take the example of a language spoken </a:t>
            </a:r>
            <a:r>
              <a:rPr lang="en-US" sz="2000" b="1" dirty="0"/>
              <a:t>as mother tongue  (L1) </a:t>
            </a:r>
            <a:r>
              <a:rPr lang="en-US" sz="2000" dirty="0"/>
              <a:t>in few countries:  KABYLE</a:t>
            </a:r>
          </a:p>
          <a:p>
            <a:r>
              <a:rPr lang="en-US" sz="2000" dirty="0"/>
              <a:t>The matrix S tells us that there is 5 countries with </a:t>
            </a:r>
            <a:r>
              <a:rPr lang="en-US" sz="2000" dirty="0" err="1"/>
              <a:t>Kabyle</a:t>
            </a:r>
            <a:r>
              <a:rPr lang="en-US" sz="2000" dirty="0"/>
              <a:t> speakers and ITU tells us the connection rate for those countries:</a:t>
            </a:r>
          </a:p>
          <a:p>
            <a:pPr algn="ctr">
              <a:buNone/>
            </a:pPr>
            <a:r>
              <a:rPr lang="en-US" sz="2000" dirty="0"/>
              <a:t>			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L1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Kabyle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speakers 	ITU data</a:t>
            </a:r>
          </a:p>
          <a:p>
            <a:pPr algn="ctr"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		  Belgium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:  	        52 000		  85.1%		</a:t>
            </a:r>
          </a:p>
          <a:p>
            <a:pPr algn="ctr"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Canada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: 	      10 000		88.5%</a:t>
            </a:r>
          </a:p>
          <a:p>
            <a:pPr algn="ctr"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Algeria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:		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5 594 000 		38.2%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France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: 		    100 000		83.2%</a:t>
            </a:r>
          </a:p>
          <a:p>
            <a:pPr algn="ctr"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United Kingdom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	         3 200		 91.8%</a:t>
            </a:r>
          </a:p>
          <a:p>
            <a:pPr algn="ctr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                        =============================</a:t>
            </a:r>
          </a:p>
          <a:p>
            <a:pPr algn="ctr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TOTAL		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 5 759 200 		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39.5%</a:t>
            </a:r>
          </a:p>
          <a:p>
            <a:pPr>
              <a:buNone/>
            </a:pPr>
            <a:endParaRPr lang="en-US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215082"/>
            <a:ext cx="91694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39.5</a:t>
            </a:r>
            <a:r>
              <a:rPr lang="es-ES" sz="2400" dirty="0">
                <a:solidFill>
                  <a:srgbClr val="0070C0"/>
                </a:solidFill>
              </a:rPr>
              <a:t> </a:t>
            </a:r>
            <a:r>
              <a:rPr lang="es-ES" sz="2400" b="1" dirty="0">
                <a:solidFill>
                  <a:srgbClr val="0070C0"/>
                </a:solidFill>
              </a:rPr>
              <a:t>=(52x85.1+10x88.5+5594x38.2+100x83.2+3.2x91.8)/5759.2</a:t>
            </a:r>
            <a:endParaRPr lang="fr-F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MATRIX PRODUCT COMPUTATION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dirty="0"/>
              <a:t>IN EXCEL </a:t>
            </a:r>
            <a:r>
              <a:rPr lang="fr-FR" dirty="0">
                <a:solidFill>
                  <a:srgbClr val="0070C0"/>
                </a:solidFill>
              </a:rPr>
              <a:t>=SUMPRODUCT (A1:An; B1:</a:t>
            </a:r>
            <a:r>
              <a:rPr lang="fr-FR" dirty="0" err="1">
                <a:solidFill>
                  <a:srgbClr val="0070C0"/>
                </a:solidFill>
              </a:rPr>
              <a:t>Bn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IN APL   </a:t>
            </a:r>
            <a:r>
              <a:rPr lang="fr-FR" dirty="0">
                <a:solidFill>
                  <a:srgbClr val="0070C0"/>
                </a:solidFill>
              </a:rPr>
              <a:t>A+.</a:t>
            </a:r>
            <a:r>
              <a:rPr lang="fr-FR" dirty="0" err="1">
                <a:solidFill>
                  <a:srgbClr val="0070C0"/>
                </a:solidFill>
              </a:rPr>
              <a:t>xB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38242" name="Picture 2" descr="Image result for matrix produ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643182"/>
            <a:ext cx="4572032" cy="3550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MATRIX S (Speakers)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8929718" cy="53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6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05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4720">
                <a:tc>
                  <a:txBody>
                    <a:bodyPr/>
                    <a:lstStyle/>
                    <a:p>
                      <a:pPr algn="ctr"/>
                      <a:endParaRPr lang="en-US" sz="28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Afghanistan</a:t>
                      </a:r>
                    </a:p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AFG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Angola</a:t>
                      </a:r>
                    </a:p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AGO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Albania</a:t>
                      </a:r>
                    </a:p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ALB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…………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Yemen</a:t>
                      </a:r>
                    </a:p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YEM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South Africa</a:t>
                      </a:r>
                    </a:p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ZAF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Zambia</a:t>
                      </a:r>
                    </a:p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ZMB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Zimbabwe</a:t>
                      </a:r>
                    </a:p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ZWE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REMAINING</a:t>
                      </a:r>
                    </a:p>
                    <a:p>
                      <a:pPr algn="ctr" fontAlgn="ctr"/>
                      <a:r>
                        <a:rPr lang="en-US" sz="105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ZZZ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00B050"/>
                          </a:solidFill>
                          <a:latin typeface="Calibri"/>
                        </a:rPr>
                        <a:t>Afrikaans</a:t>
                      </a:r>
                    </a:p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00B050"/>
                          </a:solidFill>
                          <a:latin typeface="Calibri"/>
                        </a:rPr>
                        <a:t>AFR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r>
                        <a:rPr lang="fr-FR" sz="1600" dirty="0"/>
                        <a:t>3400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8573000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err="1">
                          <a:solidFill>
                            <a:srgbClr val="00B050"/>
                          </a:solidFill>
                          <a:latin typeface="Calibri"/>
                        </a:rPr>
                        <a:t>Akan</a:t>
                      </a:r>
                      <a:endParaRPr lang="en-US" sz="1400" b="1" i="0" u="none" strike="noStrike" noProof="0" dirty="0">
                        <a:solidFill>
                          <a:srgbClr val="00B05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00B050"/>
                          </a:solidFill>
                          <a:latin typeface="Calibri"/>
                        </a:rPr>
                        <a:t>AKA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00B050"/>
                          </a:solidFill>
                          <a:latin typeface="Calibri"/>
                        </a:rPr>
                        <a:t>Amharic</a:t>
                      </a:r>
                    </a:p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00B050"/>
                          </a:solidFill>
                          <a:latin typeface="Calibri"/>
                        </a:rPr>
                        <a:t>AMH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r>
                        <a:rPr lang="fr-FR" sz="1600" dirty="0"/>
                        <a:t>11000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pPr algn="ctr"/>
                      <a:r>
                        <a:rPr lang="en-US" sz="800" b="0" noProof="0" dirty="0">
                          <a:solidFill>
                            <a:srgbClr val="00B05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en-US" sz="800" b="0" noProof="0" dirty="0">
                          <a:solidFill>
                            <a:srgbClr val="00B05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en-US" sz="800" b="0" noProof="0" dirty="0">
                          <a:solidFill>
                            <a:srgbClr val="00B050"/>
                          </a:solidFill>
                        </a:rPr>
                        <a:t>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noProof="0" dirty="0">
                          <a:solidFill>
                            <a:srgbClr val="00B050"/>
                          </a:solidFill>
                        </a:rPr>
                        <a:t>O</a:t>
                      </a:r>
                    </a:p>
                    <a:p>
                      <a:pPr algn="ctr"/>
                      <a:endParaRPr lang="en-US" sz="800" b="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err="1">
                          <a:solidFill>
                            <a:srgbClr val="00B050"/>
                          </a:solidFill>
                          <a:latin typeface="Calibri"/>
                        </a:rPr>
                        <a:t>Zhuang</a:t>
                      </a:r>
                      <a:endParaRPr lang="en-US" sz="1400" b="1" i="0" u="none" strike="noStrike" noProof="0" dirty="0">
                        <a:solidFill>
                          <a:srgbClr val="00B05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00B050"/>
                          </a:solidFill>
                          <a:latin typeface="Calibri"/>
                        </a:rPr>
                        <a:t>ZHA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00B050"/>
                          </a:solidFill>
                          <a:latin typeface="Calibri"/>
                        </a:rPr>
                        <a:t>Chinese</a:t>
                      </a:r>
                    </a:p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00B050"/>
                          </a:solidFill>
                          <a:latin typeface="Calibri"/>
                        </a:rPr>
                        <a:t>ZHO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sz="1600" dirty="0"/>
                        <a:t>1900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180400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00B050"/>
                          </a:solidFill>
                          <a:latin typeface="Calibri"/>
                        </a:rPr>
                        <a:t>Zulu</a:t>
                      </a:r>
                    </a:p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00B050"/>
                          </a:solidFill>
                          <a:latin typeface="Calibri"/>
                        </a:rPr>
                        <a:t>ZUL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noProof="0" dirty="0">
                          <a:solidFill>
                            <a:srgbClr val="00B050"/>
                          </a:solidFill>
                          <a:latin typeface="Arial"/>
                        </a:rPr>
                        <a:t>REMAINING</a:t>
                      </a:r>
                    </a:p>
                    <a:p>
                      <a:pPr algn="ctr" fontAlgn="b"/>
                      <a:r>
                        <a:rPr lang="en-US" sz="1100" b="1" i="1" u="none" strike="noStrike" noProof="0" dirty="0">
                          <a:solidFill>
                            <a:srgbClr val="00B050"/>
                          </a:solidFill>
                          <a:latin typeface="Arial"/>
                        </a:rPr>
                        <a:t>ZZZ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5530900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7887000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8125900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14241400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8429300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11139 830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MATRIX 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</a:rPr>
              <a:t>Initially 7500 x 200 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2060"/>
                </a:solidFill>
              </a:rPr>
              <a:t>Finally 140 x 190</a:t>
            </a:r>
          </a:p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  <a:t>138  X 215</a:t>
            </a:r>
          </a:p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</a:rPr>
              <a:t>Source 2017:  Joshua project</a:t>
            </a:r>
          </a:p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  <a:t>Source 2021 : Ethnologue Global Dataset 24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Selection of 138 languages with more than 5M speakers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Leaving out without Internet data using ITU frame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Which implies grouping some countries in main territory (e.g. Martinique in France)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HOW TO GET L1+L2 RESULTS?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en-US" dirty="0"/>
              <a:t>Matrix S is for L1</a:t>
            </a:r>
          </a:p>
          <a:p>
            <a:r>
              <a:rPr lang="en-US" dirty="0"/>
              <a:t>Results from computations are for L1</a:t>
            </a:r>
          </a:p>
          <a:p>
            <a:r>
              <a:rPr lang="en-US" dirty="0"/>
              <a:t>PRORATE THE RESULTS BY THE FACTOR L1+L2/L1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CBF6E3-53BC-4A1C-9D26-459B42AA7611}"/>
              </a:ext>
            </a:extLst>
          </p:cNvPr>
          <p:cNvSpPr txBox="1"/>
          <p:nvPr/>
        </p:nvSpPr>
        <p:spPr>
          <a:xfrm>
            <a:off x="424864" y="4221088"/>
            <a:ext cx="829292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2021 : Ethnologue offers the figure of L2 repartition per </a:t>
            </a:r>
          </a:p>
          <a:p>
            <a:r>
              <a:rPr lang="en-US" sz="2400" b="1" dirty="0"/>
              <a:t>country which allows to avoid one of the major bias of the method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IMPORTANT NOTE CONCERNING L1+L2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L1 = Mother Tongue </a:t>
            </a:r>
          </a:p>
          <a:p>
            <a:r>
              <a:rPr lang="en-US" dirty="0"/>
              <a:t>L2 = Second language</a:t>
            </a:r>
          </a:p>
          <a:p>
            <a:r>
              <a:rPr lang="en-US" dirty="0"/>
              <a:t>How much is the sum of people in the world accounting all mother tongues?</a:t>
            </a:r>
          </a:p>
          <a:p>
            <a:r>
              <a:rPr lang="en-US" dirty="0"/>
              <a:t>How much is the sum of people in the world accounting all L1 + L2?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fr-FR" b="1" dirty="0"/>
              <a:t>L1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is the sum of people </a:t>
            </a:r>
          </a:p>
          <a:p>
            <a:pPr>
              <a:buNone/>
            </a:pPr>
            <a:r>
              <a:rPr lang="en-US" dirty="0"/>
              <a:t>	in the world accounting all </a:t>
            </a:r>
          </a:p>
          <a:p>
            <a:pPr>
              <a:buNone/>
            </a:pPr>
            <a:r>
              <a:rPr lang="en-US" dirty="0"/>
              <a:t>	mother tongues?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 Assuming babies have a mother tongue at time of birth (which is a simplification) the answer is the world population (around 7.3 billions in both versions).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36194" name="Picture 2" descr="Image result for baby ta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85723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L1+L2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How much is the sum of people in </a:t>
            </a:r>
          </a:p>
          <a:p>
            <a:pPr>
              <a:buNone/>
            </a:pPr>
            <a:r>
              <a:rPr lang="en-US" sz="2800" b="1" dirty="0"/>
              <a:t>    the world accounting L1 + L2?</a:t>
            </a:r>
          </a:p>
          <a:p>
            <a:pPr>
              <a:buFont typeface="Wingdings" pitchFamily="2" charset="2"/>
              <a:buChar char="à"/>
            </a:pPr>
            <a:r>
              <a:rPr lang="en-US" sz="2800" dirty="0">
                <a:sym typeface="Wingdings" pitchFamily="2" charset="2"/>
              </a:rPr>
              <a:t>It has to the be the world population plus the total number of persons who have 1 language as L2 plus the total number of persons who have 2 languages as L2 + …. the total persons who have n languages as L2 and so on…</a:t>
            </a:r>
          </a:p>
          <a:p>
            <a:pPr>
              <a:buFont typeface="Wingdings" pitchFamily="2" charset="2"/>
              <a:buChar char="à"/>
            </a:pPr>
            <a:r>
              <a:rPr lang="en-US" sz="2800" dirty="0">
                <a:sym typeface="Wingdings" pitchFamily="2" charset="2"/>
              </a:rPr>
              <a:t>Obviously this will converge fast to zero and we could make it easier stating that the value is the total of word population plus the number of multilingual persons.</a:t>
            </a:r>
            <a:endParaRPr lang="en-US" sz="2800" dirty="0"/>
          </a:p>
        </p:txBody>
      </p:sp>
      <p:pic>
        <p:nvPicPr>
          <p:cNvPr id="134146" name="Picture 2" descr="Image result for bilingu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071546"/>
            <a:ext cx="2928950" cy="1610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L1+L2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In first approximation we reached a number equal (more or less) to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125% of the world population.</a:t>
            </a:r>
          </a:p>
          <a:p>
            <a:endParaRPr lang="en-US" sz="2800" b="1" dirty="0"/>
          </a:p>
          <a:p>
            <a:pPr>
              <a:buFont typeface="Wingdings" pitchFamily="2" charset="2"/>
              <a:buChar char="à"/>
            </a:pPr>
            <a:r>
              <a:rPr lang="en-US" sz="2800" dirty="0">
                <a:sym typeface="Wingdings" pitchFamily="2" charset="2"/>
              </a:rPr>
              <a:t> This, which should be an evidence, </a:t>
            </a:r>
            <a:r>
              <a:rPr lang="en-US" sz="2800" u="sng" dirty="0">
                <a:sym typeface="Wingdings" pitchFamily="2" charset="2"/>
              </a:rPr>
              <a:t>is a common failure in language statistics</a:t>
            </a:r>
            <a:r>
              <a:rPr lang="en-US" sz="2800" dirty="0">
                <a:sym typeface="Wingdings" pitchFamily="2" charset="2"/>
              </a:rPr>
              <a:t>. Many people tend to compute L1+L2 statistics as percentage of the world population and this lead to serious mistakes which generally are hidden in the “remaining” data.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L1+L2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In our study we compute L1+L2 figures as a percentage in relation with 125% of the world population…. and guess what:</a:t>
            </a:r>
          </a:p>
          <a:p>
            <a:endParaRPr lang="en-US" sz="2800" b="1" dirty="0"/>
          </a:p>
          <a:p>
            <a:r>
              <a:rPr lang="en-US" sz="2800" b="1" dirty="0"/>
              <a:t>This same logic applies to most of the micro-indicators we have defined (internauts. traffic. contents…)</a:t>
            </a:r>
          </a:p>
        </p:txBody>
      </p:sp>
      <p:pic>
        <p:nvPicPr>
          <p:cNvPr id="132098" name="Picture 2" descr="Image result for multilingual web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766476"/>
            <a:ext cx="4429108" cy="2091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ES" b="1"/>
              <a:t>ANTECEDENTS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5257800"/>
          </a:xfrm>
        </p:spPr>
        <p:txBody>
          <a:bodyPr/>
          <a:lstStyle/>
          <a:p>
            <a:pPr eaLnBrk="1" hangingPunct="1"/>
            <a:r>
              <a:rPr lang="es-ES" sz="2800" u="sng"/>
              <a:t>IN 1998-2007 </a:t>
            </a:r>
            <a:r>
              <a:rPr lang="es-ES" sz="2800" b="1"/>
              <a:t>FUNREDES/UNION LATINE </a:t>
            </a:r>
            <a:r>
              <a:rPr lang="es-ES" sz="2800"/>
              <a:t>AND </a:t>
            </a:r>
            <a:r>
              <a:rPr lang="es-ES" sz="2800" b="1"/>
              <a:t>LOP</a:t>
            </a:r>
            <a:r>
              <a:rPr lang="es-ES" sz="2800"/>
              <a:t> PRODUCED </a:t>
            </a:r>
            <a:r>
              <a:rPr lang="es-ES" sz="2800" b="1">
                <a:solidFill>
                  <a:srgbClr val="FFC000"/>
                </a:solidFill>
              </a:rPr>
              <a:t>INDICATORS FOR LANGUAGES IN THE INTERNET .</a:t>
            </a:r>
          </a:p>
          <a:p>
            <a:pPr eaLnBrk="1" hangingPunct="1">
              <a:buFont typeface="Arial" charset="0"/>
              <a:buNone/>
            </a:pPr>
            <a:endParaRPr lang="es-ES" sz="2800" u="sng"/>
          </a:p>
          <a:p>
            <a:pPr eaLnBrk="1" hangingPunct="1"/>
            <a:r>
              <a:rPr lang="es-ES" sz="2800" u="sng"/>
              <a:t>POST 2007 </a:t>
            </a:r>
            <a:r>
              <a:rPr lang="es-ES" sz="2800"/>
              <a:t>EVOLUTION OF THE WEB AND SEARCH ENGINES </a:t>
            </a:r>
            <a:r>
              <a:rPr lang="es-ES" sz="2800" b="1">
                <a:solidFill>
                  <a:srgbClr val="FFC000"/>
                </a:solidFill>
              </a:rPr>
              <a:t>ENDED THE PRODUCTION</a:t>
            </a:r>
            <a:r>
              <a:rPr lang="es-ES" sz="2800">
                <a:solidFill>
                  <a:srgbClr val="FFC000"/>
                </a:solidFill>
              </a:rPr>
              <a:t> </a:t>
            </a:r>
            <a:r>
              <a:rPr lang="es-ES" sz="2800"/>
              <a:t>AND LEAVE A TERRIBLE VOID.</a:t>
            </a:r>
          </a:p>
          <a:p>
            <a:pPr eaLnBrk="1" hangingPunct="1">
              <a:buFont typeface="Arial" charset="0"/>
              <a:buNone/>
            </a:pPr>
            <a:endParaRPr lang="es-ES" sz="2800"/>
          </a:p>
          <a:p>
            <a:pPr eaLnBrk="1" hangingPunct="1"/>
            <a:r>
              <a:rPr lang="es-ES" sz="2800" u="sng"/>
              <a:t>2012-2014 </a:t>
            </a:r>
            <a:r>
              <a:rPr lang="es-ES" sz="2800"/>
              <a:t>: </a:t>
            </a:r>
            <a:r>
              <a:rPr lang="es-ES" sz="2800" b="1">
                <a:solidFill>
                  <a:srgbClr val="FFC000"/>
                </a:solidFill>
              </a:rPr>
              <a:t>DILINET PROJECT</a:t>
            </a:r>
            <a:r>
              <a:rPr lang="es-ES" sz="2800"/>
              <a:t>  A FAILED ATTEMPT COORDINATED BY </a:t>
            </a:r>
            <a:r>
              <a:rPr lang="es-ES" sz="2800" b="1"/>
              <a:t>MAAYA</a:t>
            </a:r>
            <a:r>
              <a:rPr lang="es-ES" sz="2800"/>
              <a:t> TO PROVIDE HIGH LEVEL RESPONSE.</a:t>
            </a:r>
          </a:p>
          <a:p>
            <a:pPr eaLnBrk="1" hangingPunct="1">
              <a:buFont typeface="Arial" charset="0"/>
              <a:buNone/>
            </a:pPr>
            <a:endParaRPr lang="es-E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649C1-21CF-48D2-A51D-B045F5B0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L1+L2 ACCORDING TO ETHNOLOGUE DataSet24</a:t>
            </a:r>
            <a:endParaRPr lang="es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B40FE4-62A4-4BCB-9618-8E2ED33525F7}"/>
              </a:ext>
            </a:extLst>
          </p:cNvPr>
          <p:cNvSpPr/>
          <p:nvPr/>
        </p:nvSpPr>
        <p:spPr>
          <a:xfrm>
            <a:off x="179512" y="2118737"/>
            <a:ext cx="8856984" cy="21819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worldwide population is given as:   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L1=  7 231 699 136</a:t>
            </a:r>
            <a:endParaRPr lang="es-E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total worldwide speakers is given as: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L1+L2=10 361 716 756</a:t>
            </a:r>
            <a:endParaRPr lang="es-E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“multilingualism ratio” is then    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L1+L2/L1= 1.4328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E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43% of the world population speaks more than one language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50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DIFFERENT TYPE OF WEIGHTING USED IN THE PROCESS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02899"/>
              </p:ext>
            </p:extLst>
          </p:nvPr>
        </p:nvGraphicFramePr>
        <p:xfrm>
          <a:off x="785786" y="2500305"/>
          <a:ext cx="5825829" cy="4080057"/>
        </p:xfrm>
        <a:graphic>
          <a:graphicData uri="http://schemas.openxmlformats.org/drawingml/2006/table">
            <a:tbl>
              <a:tblPr/>
              <a:tblGrid>
                <a:gridCol w="1593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Demo-linguistic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Internauts per language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TYPE</a:t>
                      </a:r>
                      <a:endParaRPr lang="es-E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Country ---&gt; Language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% Criterion -&gt;% worldwide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APPLICATION</a:t>
                      </a:r>
                      <a:endParaRPr lang="es-E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Data by country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Given in% by criteria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RESULT</a:t>
                      </a:r>
                      <a:endParaRPr lang="es-E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Data by language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Data in% worldwide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DATA</a:t>
                      </a:r>
                      <a:endParaRPr lang="es-ES" sz="16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WEIGHTING</a:t>
                      </a:r>
                      <a:endParaRPr lang="es-E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LOC matrix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IUT data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SCOPE</a:t>
                      </a:r>
                      <a:endParaRPr lang="es-E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All sources by country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Index and interfaces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indicators.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1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IMPLIED ASSUMPTION</a:t>
                      </a:r>
                      <a:endParaRPr lang="es-E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Independence of languages ​​in the country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Modulation rate connection to the Internet according to the criterion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3 Flecha abajo"/>
          <p:cNvSpPr/>
          <p:nvPr/>
        </p:nvSpPr>
        <p:spPr>
          <a:xfrm>
            <a:off x="5718186" y="1585863"/>
            <a:ext cx="484632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5 Flecha derecha"/>
          <p:cNvSpPr/>
          <p:nvPr/>
        </p:nvSpPr>
        <p:spPr>
          <a:xfrm>
            <a:off x="0" y="5429264"/>
            <a:ext cx="571472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1074" name="Picture 2" descr="Image result for face sour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885812" cy="922721"/>
          </a:xfrm>
          <a:prstGeom prst="rect">
            <a:avLst/>
          </a:prstGeom>
          <a:noFill/>
        </p:spPr>
      </p:pic>
      <p:sp>
        <p:nvSpPr>
          <p:cNvPr id="131076" name="AutoShape 4" descr="Image result for face sour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078" name="AutoShape 6" descr="Image result for face sour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1080" name="Picture 8" descr="Image result for face sour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78211"/>
            <a:ext cx="642942" cy="823770"/>
          </a:xfrm>
          <a:prstGeom prst="rect">
            <a:avLst/>
          </a:prstGeom>
          <a:noFill/>
        </p:spPr>
      </p:pic>
      <p:pic>
        <p:nvPicPr>
          <p:cNvPr id="13" name="Picture 8" descr="Image result for face sour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642942" cy="823770"/>
          </a:xfrm>
          <a:prstGeom prst="rect">
            <a:avLst/>
          </a:prstGeom>
          <a:noFill/>
        </p:spPr>
      </p:pic>
      <p:sp>
        <p:nvSpPr>
          <p:cNvPr id="14" name="13 Elipse"/>
          <p:cNvSpPr/>
          <p:nvPr/>
        </p:nvSpPr>
        <p:spPr>
          <a:xfrm>
            <a:off x="4427984" y="3246036"/>
            <a:ext cx="2071702" cy="350046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15 Elipse"/>
          <p:cNvSpPr/>
          <p:nvPr/>
        </p:nvSpPr>
        <p:spPr>
          <a:xfrm>
            <a:off x="2428860" y="5214950"/>
            <a:ext cx="1143008" cy="135732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complete the picture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5720" y="2143116"/>
            <a:ext cx="84497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/>
              <a:t>The discussion about the assumptions has to</a:t>
            </a:r>
          </a:p>
          <a:p>
            <a:r>
              <a:rPr lang="en-US" sz="2800" b="1" dirty="0"/>
              <a:t>do with the biases of the method.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Will check at the end…</a:t>
            </a:r>
          </a:p>
          <a:p>
            <a:endParaRPr lang="en-US" sz="2800" b="1" dirty="0"/>
          </a:p>
          <a:p>
            <a:endParaRPr lang="en-US" sz="2800" b="1" dirty="0"/>
          </a:p>
          <a:p>
            <a:pPr>
              <a:buFont typeface="Wingdings" pitchFamily="2" charset="2"/>
              <a:buChar char="à"/>
            </a:pPr>
            <a:r>
              <a:rPr lang="en-US" sz="2800" b="1" dirty="0"/>
              <a:t>The weighting used for Indexes and Interfaces</a:t>
            </a:r>
          </a:p>
          <a:p>
            <a:r>
              <a:rPr lang="en-US" sz="2800" b="1" dirty="0"/>
              <a:t>indicators which is definitively the weirdest.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Will  explain it now…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Elipse"/>
          <p:cNvSpPr/>
          <p:nvPr/>
        </p:nvSpPr>
        <p:spPr>
          <a:xfrm>
            <a:off x="714375" y="2643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11 Elipse"/>
          <p:cNvSpPr/>
          <p:nvPr/>
        </p:nvSpPr>
        <p:spPr>
          <a:xfrm>
            <a:off x="785813" y="535781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12 Elipse"/>
          <p:cNvSpPr/>
          <p:nvPr/>
        </p:nvSpPr>
        <p:spPr>
          <a:xfrm>
            <a:off x="714375" y="307181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13 Elipse"/>
          <p:cNvSpPr/>
          <p:nvPr/>
        </p:nvSpPr>
        <p:spPr>
          <a:xfrm>
            <a:off x="785813" y="507206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14 Elipse"/>
          <p:cNvSpPr/>
          <p:nvPr/>
        </p:nvSpPr>
        <p:spPr>
          <a:xfrm>
            <a:off x="785813" y="557212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15 Elipse"/>
          <p:cNvSpPr/>
          <p:nvPr/>
        </p:nvSpPr>
        <p:spPr>
          <a:xfrm>
            <a:off x="785813" y="471487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0" name="39 Conector recto"/>
          <p:cNvCxnSpPr/>
          <p:nvPr/>
        </p:nvCxnSpPr>
        <p:spPr>
          <a:xfrm rot="5400000">
            <a:off x="427831" y="4072732"/>
            <a:ext cx="1000125" cy="1588"/>
          </a:xfrm>
          <a:prstGeom prst="line">
            <a:avLst/>
          </a:prstGeom>
          <a:ln w="3810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Elipse"/>
          <p:cNvSpPr/>
          <p:nvPr/>
        </p:nvSpPr>
        <p:spPr>
          <a:xfrm>
            <a:off x="3929058" y="4857760"/>
            <a:ext cx="714375" cy="714375"/>
          </a:xfrm>
          <a:prstGeom prst="ellipse">
            <a:avLst/>
          </a:prstGeom>
          <a:solidFill>
            <a:srgbClr val="FFFF00"/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51 CuadroTexto"/>
          <p:cNvSpPr txBox="1"/>
          <p:nvPr/>
        </p:nvSpPr>
        <p:spPr>
          <a:xfrm>
            <a:off x="214313" y="357188"/>
            <a:ext cx="2441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369 </a:t>
            </a:r>
            <a:r>
              <a:rPr lang="fr-FR" b="1" dirty="0">
                <a:solidFill>
                  <a:srgbClr val="002060"/>
                </a:solidFill>
              </a:rPr>
              <a:t>micro-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429000" y="285750"/>
            <a:ext cx="15440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6 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75" name="74 Conector recto"/>
          <p:cNvCxnSpPr>
            <a:stCxn id="14" idx="6"/>
            <a:endCxn id="50" idx="2"/>
          </p:cNvCxnSpPr>
          <p:nvPr/>
        </p:nvCxnSpPr>
        <p:spPr>
          <a:xfrm>
            <a:off x="1071563" y="5179219"/>
            <a:ext cx="2857495" cy="35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>
            <a:endCxn id="50" idx="2"/>
          </p:cNvCxnSpPr>
          <p:nvPr/>
        </p:nvCxnSpPr>
        <p:spPr>
          <a:xfrm flipV="1">
            <a:off x="1071558" y="5214948"/>
            <a:ext cx="285750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11" idx="5"/>
            <a:endCxn id="50" idx="2"/>
          </p:cNvCxnSpPr>
          <p:nvPr/>
        </p:nvCxnSpPr>
        <p:spPr>
          <a:xfrm rot="16200000" flipH="1">
            <a:off x="1249252" y="2535141"/>
            <a:ext cx="2388833" cy="2970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58" name="103 CuadroTexto"/>
          <p:cNvSpPr txBox="1">
            <a:spLocks noChangeArrowheads="1"/>
          </p:cNvSpPr>
          <p:nvPr/>
        </p:nvSpPr>
        <p:spPr bwMode="auto">
          <a:xfrm>
            <a:off x="4143375" y="5072063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%</a:t>
            </a:r>
          </a:p>
        </p:txBody>
      </p:sp>
      <p:sp>
        <p:nvSpPr>
          <p:cNvPr id="68666" name="117 CuadroTexto"/>
          <p:cNvSpPr txBox="1">
            <a:spLocks noChangeArrowheads="1"/>
          </p:cNvSpPr>
          <p:nvPr/>
        </p:nvSpPr>
        <p:spPr bwMode="auto">
          <a:xfrm>
            <a:off x="3071802" y="5500702"/>
            <a:ext cx="28478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Interfaces 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or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Translation option</a:t>
            </a:r>
          </a:p>
        </p:txBody>
      </p:sp>
      <p:sp>
        <p:nvSpPr>
          <p:cNvPr id="89" name="88 CuadroTexto"/>
          <p:cNvSpPr txBox="1"/>
          <p:nvPr/>
        </p:nvSpPr>
        <p:spPr>
          <a:xfrm>
            <a:off x="2571736" y="4857760"/>
            <a:ext cx="633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23</a:t>
            </a:r>
          </a:p>
        </p:txBody>
      </p:sp>
      <p:sp>
        <p:nvSpPr>
          <p:cNvPr id="95" name="94 CuadroTexto"/>
          <p:cNvSpPr txBox="1"/>
          <p:nvPr/>
        </p:nvSpPr>
        <p:spPr>
          <a:xfrm>
            <a:off x="3143240" y="3786190"/>
            <a:ext cx="4091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Establish application %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Weight with ITU data to get world %</a:t>
            </a:r>
            <a:endParaRPr lang="en-US" dirty="0"/>
          </a:p>
        </p:txBody>
      </p:sp>
      <p:sp>
        <p:nvSpPr>
          <p:cNvPr id="102" name="101 CuadroTexto"/>
          <p:cNvSpPr txBox="1"/>
          <p:nvPr/>
        </p:nvSpPr>
        <p:spPr>
          <a:xfrm>
            <a:off x="0" y="785794"/>
            <a:ext cx="89053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b="1" dirty="0"/>
              <a:t>12  interface language for Cortana. DuckDuckGo. Facebook. </a:t>
            </a:r>
            <a:r>
              <a:rPr lang="en-US" b="1" dirty="0" err="1"/>
              <a:t>GoogleSearch</a:t>
            </a:r>
            <a:r>
              <a:rPr lang="en-US" b="1" dirty="0"/>
              <a:t>. </a:t>
            </a:r>
          </a:p>
          <a:p>
            <a:pPr>
              <a:buFontTx/>
              <a:buChar char="-"/>
            </a:pPr>
            <a:r>
              <a:rPr lang="en-US" b="1" dirty="0" err="1"/>
              <a:t>GoogleScholar</a:t>
            </a:r>
            <a:r>
              <a:rPr lang="en-US" b="1" dirty="0"/>
              <a:t>. </a:t>
            </a:r>
            <a:r>
              <a:rPr lang="en-US" b="1" dirty="0" err="1"/>
              <a:t>Skype.Telegram</a:t>
            </a:r>
            <a:r>
              <a:rPr lang="en-US" b="1" dirty="0"/>
              <a:t>. </a:t>
            </a:r>
            <a:r>
              <a:rPr lang="en-US" b="1" dirty="0" err="1"/>
              <a:t>Wikibook</a:t>
            </a:r>
            <a:r>
              <a:rPr lang="en-US" b="1" dirty="0"/>
              <a:t>. Wikipedia. </a:t>
            </a:r>
            <a:r>
              <a:rPr lang="en-US" b="1" dirty="0" err="1"/>
              <a:t>WikiSource</a:t>
            </a:r>
            <a:r>
              <a:rPr lang="en-US" b="1" dirty="0"/>
              <a:t>. </a:t>
            </a:r>
            <a:r>
              <a:rPr lang="en-US" b="1" dirty="0" err="1"/>
              <a:t>WikiQuote</a:t>
            </a:r>
            <a:r>
              <a:rPr lang="en-US" b="1" dirty="0"/>
              <a:t>. </a:t>
            </a:r>
          </a:p>
          <a:p>
            <a:pPr>
              <a:buFontTx/>
              <a:buChar char="-"/>
            </a:pPr>
            <a:r>
              <a:rPr lang="en-US" b="1" dirty="0" err="1"/>
              <a:t>Wikiversity</a:t>
            </a:r>
            <a:endParaRPr lang="es-ES" b="1" dirty="0"/>
          </a:p>
          <a:p>
            <a:r>
              <a:rPr lang="en-US" b="1" dirty="0"/>
              <a:t>- 1 content language for </a:t>
            </a:r>
            <a:r>
              <a:rPr lang="en-US" b="1" dirty="0" err="1"/>
              <a:t>Dmoz</a:t>
            </a:r>
            <a:endParaRPr lang="es-ES" b="1" dirty="0"/>
          </a:p>
          <a:p>
            <a:pPr>
              <a:buFontTx/>
              <a:buChar char="-"/>
            </a:pPr>
            <a:r>
              <a:rPr lang="en-US" b="1" dirty="0"/>
              <a:t>10 translation language for Bing. </a:t>
            </a:r>
            <a:r>
              <a:rPr lang="en-US" b="1" dirty="0" err="1"/>
              <a:t>Dictionnary</a:t>
            </a:r>
            <a:r>
              <a:rPr lang="en-US" b="1" dirty="0"/>
              <a:t>.  Duolingo. </a:t>
            </a:r>
            <a:r>
              <a:rPr lang="en-US" b="1" dirty="0" err="1"/>
              <a:t>FreeTranslator</a:t>
            </a:r>
            <a:r>
              <a:rPr lang="en-US" b="1" dirty="0"/>
              <a:t>. </a:t>
            </a:r>
          </a:p>
          <a:p>
            <a:pPr>
              <a:buFontTx/>
              <a:buChar char="-"/>
            </a:pPr>
            <a:r>
              <a:rPr lang="en-US" b="1" dirty="0" err="1"/>
              <a:t>GoogleTranslate</a:t>
            </a:r>
            <a:r>
              <a:rPr lang="en-US" b="1" dirty="0"/>
              <a:t>. IM. Online. </a:t>
            </a:r>
            <a:r>
              <a:rPr lang="en-US" b="1" dirty="0" err="1"/>
              <a:t>Reverso</a:t>
            </a:r>
            <a:r>
              <a:rPr lang="en-US" b="1" dirty="0"/>
              <a:t>. SDL. Systran</a:t>
            </a:r>
            <a:endParaRPr lang="fr-FR" b="1" dirty="0"/>
          </a:p>
        </p:txBody>
      </p:sp>
      <p:sp>
        <p:nvSpPr>
          <p:cNvPr id="20" name="19 Elipse"/>
          <p:cNvSpPr/>
          <p:nvPr/>
        </p:nvSpPr>
        <p:spPr>
          <a:xfrm>
            <a:off x="2857488" y="3929066"/>
            <a:ext cx="4714908" cy="57150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Elipse"/>
          <p:cNvSpPr/>
          <p:nvPr/>
        </p:nvSpPr>
        <p:spPr>
          <a:xfrm>
            <a:off x="571496" y="5165739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" name="42 Elipse"/>
          <p:cNvSpPr/>
          <p:nvPr/>
        </p:nvSpPr>
        <p:spPr>
          <a:xfrm>
            <a:off x="3714741" y="5308631"/>
            <a:ext cx="714375" cy="714375"/>
          </a:xfrm>
          <a:prstGeom prst="ellipse">
            <a:avLst/>
          </a:prstGeom>
          <a:solidFill>
            <a:srgbClr val="FFFF00"/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51 CuadroTexto"/>
          <p:cNvSpPr txBox="1"/>
          <p:nvPr/>
        </p:nvSpPr>
        <p:spPr>
          <a:xfrm>
            <a:off x="214313" y="357188"/>
            <a:ext cx="2441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369 </a:t>
            </a:r>
            <a:r>
              <a:rPr lang="fr-FR" b="1" dirty="0">
                <a:solidFill>
                  <a:srgbClr val="002060"/>
                </a:solidFill>
              </a:rPr>
              <a:t>micro-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429000" y="285750"/>
            <a:ext cx="15440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6 </a:t>
            </a:r>
            <a:r>
              <a:rPr lang="fr-FR" b="1" dirty="0" err="1">
                <a:solidFill>
                  <a:srgbClr val="002060"/>
                </a:solidFill>
              </a:rPr>
              <a:t>indicators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84" name="83 Conector recto"/>
          <p:cNvCxnSpPr>
            <a:stCxn id="34" idx="6"/>
            <a:endCxn id="43" idx="2"/>
          </p:cNvCxnSpPr>
          <p:nvPr/>
        </p:nvCxnSpPr>
        <p:spPr>
          <a:xfrm>
            <a:off x="857246" y="5272896"/>
            <a:ext cx="2857495" cy="39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>
            <a:endCxn id="43" idx="2"/>
          </p:cNvCxnSpPr>
          <p:nvPr/>
        </p:nvCxnSpPr>
        <p:spPr>
          <a:xfrm>
            <a:off x="857246" y="5130021"/>
            <a:ext cx="2857495" cy="53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endCxn id="43" idx="2"/>
          </p:cNvCxnSpPr>
          <p:nvPr/>
        </p:nvCxnSpPr>
        <p:spPr>
          <a:xfrm>
            <a:off x="714371" y="3808427"/>
            <a:ext cx="3000370" cy="1857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60" name="105 CuadroTexto"/>
          <p:cNvSpPr txBox="1">
            <a:spLocks noChangeArrowheads="1"/>
          </p:cNvSpPr>
          <p:nvPr/>
        </p:nvSpPr>
        <p:spPr bwMode="auto">
          <a:xfrm>
            <a:off x="3929058" y="5500702"/>
            <a:ext cx="641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/>
              <a:t>%</a:t>
            </a:r>
          </a:p>
        </p:txBody>
      </p:sp>
      <p:sp>
        <p:nvSpPr>
          <p:cNvPr id="68665" name="114 CuadroTexto"/>
          <p:cNvSpPr txBox="1">
            <a:spLocks noChangeArrowheads="1"/>
          </p:cNvSpPr>
          <p:nvPr/>
        </p:nvSpPr>
        <p:spPr bwMode="auto">
          <a:xfrm>
            <a:off x="2714612" y="6000768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Information Society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 Indexes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2500308" y="5522927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95" name="94 Elipse"/>
          <p:cNvSpPr/>
          <p:nvPr/>
        </p:nvSpPr>
        <p:spPr>
          <a:xfrm>
            <a:off x="500031" y="950913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" name="101 Elipse"/>
          <p:cNvSpPr/>
          <p:nvPr/>
        </p:nvSpPr>
        <p:spPr>
          <a:xfrm>
            <a:off x="428593" y="3736995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" name="102 Elipse"/>
          <p:cNvSpPr/>
          <p:nvPr/>
        </p:nvSpPr>
        <p:spPr>
          <a:xfrm>
            <a:off x="571469" y="5022879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4" name="103 CuadroTexto"/>
          <p:cNvSpPr txBox="1"/>
          <p:nvPr/>
        </p:nvSpPr>
        <p:spPr>
          <a:xfrm>
            <a:off x="214282" y="1500174"/>
            <a:ext cx="2749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b="1" dirty="0" err="1"/>
              <a:t>WebIndex</a:t>
            </a:r>
            <a:endParaRPr lang="fr-FR" b="1" dirty="0"/>
          </a:p>
          <a:p>
            <a:r>
              <a:rPr lang="fr-FR" b="1" dirty="0"/>
              <a:t>-</a:t>
            </a:r>
            <a:r>
              <a:rPr lang="fr-FR" dirty="0"/>
              <a:t> </a:t>
            </a:r>
            <a:r>
              <a:rPr lang="fr-FR" b="1" dirty="0" err="1"/>
              <a:t>E.goverrnent</a:t>
            </a:r>
            <a:endParaRPr lang="es-ES" b="1" dirty="0"/>
          </a:p>
          <a:p>
            <a:r>
              <a:rPr lang="fr-FR" b="1" dirty="0"/>
              <a:t>- </a:t>
            </a:r>
            <a:r>
              <a:rPr lang="fr-FR" b="1" dirty="0" err="1"/>
              <a:t>Universal</a:t>
            </a:r>
            <a:r>
              <a:rPr lang="fr-FR" b="1" dirty="0"/>
              <a:t> Access</a:t>
            </a:r>
            <a:endParaRPr lang="es-ES" b="1" dirty="0"/>
          </a:p>
          <a:p>
            <a:r>
              <a:rPr lang="fr-FR" b="1" dirty="0"/>
              <a:t>- </a:t>
            </a:r>
            <a:r>
              <a:rPr lang="fr-FR" b="1" dirty="0" err="1"/>
              <a:t>E.participation</a:t>
            </a:r>
            <a:endParaRPr lang="es-ES" b="1" dirty="0"/>
          </a:p>
          <a:p>
            <a:r>
              <a:rPr lang="en-US" b="1" dirty="0"/>
              <a:t>- General infrastructure</a:t>
            </a:r>
            <a:endParaRPr lang="es-ES" b="1" dirty="0"/>
          </a:p>
          <a:p>
            <a:r>
              <a:rPr lang="en-US" b="1" dirty="0"/>
              <a:t>- Macro Index</a:t>
            </a:r>
            <a:endParaRPr lang="fr-FR" b="1" dirty="0"/>
          </a:p>
        </p:txBody>
      </p:sp>
      <p:sp>
        <p:nvSpPr>
          <p:cNvPr id="105" name="104 CuadroTexto"/>
          <p:cNvSpPr txBox="1"/>
          <p:nvPr/>
        </p:nvSpPr>
        <p:spPr>
          <a:xfrm>
            <a:off x="3143240" y="4143380"/>
            <a:ext cx="4091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Extrapolate per quartile method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Country to language transform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Weight with ITU data to get world %</a:t>
            </a:r>
            <a:endParaRPr lang="en-US" dirty="0"/>
          </a:p>
        </p:txBody>
      </p:sp>
      <p:sp>
        <p:nvSpPr>
          <p:cNvPr id="17" name="16 Elipse"/>
          <p:cNvSpPr/>
          <p:nvPr/>
        </p:nvSpPr>
        <p:spPr>
          <a:xfrm>
            <a:off x="2857488" y="4572008"/>
            <a:ext cx="4714908" cy="57150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WE ARE SET! </a:t>
            </a:r>
            <a:r>
              <a:rPr lang="fr-FR" b="1" dirty="0">
                <a:sym typeface="Wingdings" pitchFamily="2" charset="2"/>
              </a:rPr>
              <a:t> </a:t>
            </a:r>
            <a:endParaRPr lang="fr-F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stage you have seen the whole method.</a:t>
            </a:r>
          </a:p>
          <a:p>
            <a:endParaRPr lang="en-US" dirty="0"/>
          </a:p>
          <a:p>
            <a:pPr>
              <a:buFont typeface="Wingdings" pitchFamily="2" charset="2"/>
              <a:buChar char="à"/>
            </a:pPr>
            <a:r>
              <a:rPr lang="en-US" dirty="0"/>
              <a:t>Let’s check now the </a:t>
            </a:r>
            <a:r>
              <a:rPr lang="en-US" b="1" dirty="0"/>
              <a:t>results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and then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Let’s check the </a:t>
            </a:r>
            <a:r>
              <a:rPr lang="en-US" b="1" dirty="0"/>
              <a:t>limitations and biases</a:t>
            </a:r>
          </a:p>
        </p:txBody>
      </p:sp>
      <p:pic>
        <p:nvPicPr>
          <p:cNvPr id="152578" name="Picture 2" descr="Image result for b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714752"/>
            <a:ext cx="380485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fr-FR" b="1" dirty="0"/>
              <a:t>RESULTS - POWER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534653"/>
              </p:ext>
            </p:extLst>
          </p:nvPr>
        </p:nvGraphicFramePr>
        <p:xfrm>
          <a:off x="857225" y="1423987"/>
          <a:ext cx="2786081" cy="5197420"/>
        </p:xfrm>
        <a:graphic>
          <a:graphicData uri="http://schemas.openxmlformats.org/drawingml/2006/table">
            <a:tbl>
              <a:tblPr/>
              <a:tblGrid>
                <a:gridCol w="357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76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56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L1+L2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English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0.390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Chinese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Spanish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French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German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Portuguese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Japanese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Russian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Hindi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Arabic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Malay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Polish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Korean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Bengali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Italian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Urdu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RESTE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0.2491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9676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150530" name="Picture 2" descr="Image result for P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535" y="235517"/>
            <a:ext cx="3500355" cy="1837687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B78F887-3A4E-4848-AB5B-F39007ACB0D4}"/>
              </a:ext>
            </a:extLst>
          </p:cNvPr>
          <p:cNvSpPr txBox="1"/>
          <p:nvPr/>
        </p:nvSpPr>
        <p:spPr>
          <a:xfrm>
            <a:off x="4572000" y="142398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2021</a:t>
            </a:r>
            <a:endParaRPr lang="es-ES" b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A437BF5-8AB6-4783-A8D9-A75BDA818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53612"/>
              </p:ext>
            </p:extLst>
          </p:nvPr>
        </p:nvGraphicFramePr>
        <p:xfrm>
          <a:off x="3923928" y="2073204"/>
          <a:ext cx="2592288" cy="450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95644987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392038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59037592"/>
                    </a:ext>
                  </a:extLst>
                </a:gridCol>
              </a:tblGrid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English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26,48%</a:t>
                      </a:r>
                      <a:endParaRPr lang="es-E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37,94%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75467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Chinese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13,92%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19,94%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3584422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Spanish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8,73%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12,51%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6860176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French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3,71%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5,32%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39092432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3,38%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4,84%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11271747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Portuguese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3,35%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4,80%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7079997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Russian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3,11%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4,46%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8654315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Arabic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3,09%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4,43%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7798304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German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2,86%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4,10%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47490693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Japanese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2,52%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3,61%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67262484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Malay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1,76%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2,52%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5795357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Italian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1,37%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1,96%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0870200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Turkish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1,24%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1,78%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5391809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Korean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0,96%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1,38%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044756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Bengali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0,88%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1,26%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6296275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REST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22,64%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32,44%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17800478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100%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143,28%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99097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RESULTS : CAPACITY</a:t>
            </a:r>
          </a:p>
        </p:txBody>
      </p:sp>
      <p:pic>
        <p:nvPicPr>
          <p:cNvPr id="151554" name="Picture 2" descr="Image result for capac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071678"/>
            <a:ext cx="2571768" cy="3048001"/>
          </a:xfrm>
          <a:prstGeom prst="rect">
            <a:avLst/>
          </a:prstGeom>
          <a:noFill/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FB20CEB-462E-401F-AC55-1995BBCE3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65915"/>
              </p:ext>
            </p:extLst>
          </p:nvPr>
        </p:nvGraphicFramePr>
        <p:xfrm>
          <a:off x="1259632" y="1556792"/>
          <a:ext cx="2808312" cy="4253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062">
                  <a:extLst>
                    <a:ext uri="{9D8B030D-6E8A-4147-A177-3AD203B41FA5}">
                      <a16:colId xmlns:a16="http://schemas.microsoft.com/office/drawing/2014/main" val="1470272522"/>
                    </a:ext>
                  </a:extLst>
                </a:gridCol>
                <a:gridCol w="1146250">
                  <a:extLst>
                    <a:ext uri="{9D8B030D-6E8A-4147-A177-3AD203B41FA5}">
                      <a16:colId xmlns:a16="http://schemas.microsoft.com/office/drawing/2014/main" val="28144092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err="1">
                          <a:effectLst/>
                        </a:rPr>
                        <a:t>Hebrew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5,24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22819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err="1">
                          <a:effectLst/>
                        </a:rPr>
                        <a:t>Finnish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3,42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70440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Serbo-</a:t>
                      </a:r>
                      <a:r>
                        <a:rPr lang="es-ES" sz="1600" b="1" u="none" strike="noStrike" dirty="0" err="1">
                          <a:effectLst/>
                        </a:rPr>
                        <a:t>Croatian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3,14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9824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err="1">
                          <a:effectLst/>
                        </a:rPr>
                        <a:t>Swedish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2,61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46544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Dutch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2,26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911246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German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2,19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85388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err="1">
                          <a:effectLst/>
                        </a:rPr>
                        <a:t>Danish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2,19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71059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err="1">
                          <a:effectLst/>
                        </a:rPr>
                        <a:t>Italian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2,09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31885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err="1">
                          <a:effectLst/>
                        </a:rPr>
                        <a:t>Japanese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2,07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37413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English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2,04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40781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err="1">
                          <a:effectLst/>
                        </a:rPr>
                        <a:t>Polish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1,88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10527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err="1">
                          <a:effectLst/>
                        </a:rPr>
                        <a:t>Hungarian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1,79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4380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err="1">
                          <a:effectLst/>
                        </a:rPr>
                        <a:t>Greek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1,75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74364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>
                          <a:effectLst/>
                        </a:rPr>
                        <a:t>Czech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1,70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04596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>
                          <a:effectLst/>
                        </a:rPr>
                        <a:t>Spanish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1,67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87236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>
                          <a:effectLst/>
                        </a:rPr>
                        <a:t>Turkish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1,46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86328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>
                          <a:effectLst/>
                        </a:rPr>
                        <a:t>French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1,44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41971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RESULTS : GRADIENT</a:t>
            </a:r>
          </a:p>
        </p:txBody>
      </p:sp>
      <p:pic>
        <p:nvPicPr>
          <p:cNvPr id="15360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84" y="3000372"/>
            <a:ext cx="2000264" cy="2000264"/>
          </a:xfrm>
          <a:prstGeom prst="rect">
            <a:avLst/>
          </a:prstGeom>
          <a:noFill/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1C63CFE-3198-4773-957A-709FB6171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97876"/>
              </p:ext>
            </p:extLst>
          </p:nvPr>
        </p:nvGraphicFramePr>
        <p:xfrm>
          <a:off x="1907704" y="1477649"/>
          <a:ext cx="2952328" cy="4771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5205">
                  <a:extLst>
                    <a:ext uri="{9D8B030D-6E8A-4147-A177-3AD203B41FA5}">
                      <a16:colId xmlns:a16="http://schemas.microsoft.com/office/drawing/2014/main" val="853463511"/>
                    </a:ext>
                  </a:extLst>
                </a:gridCol>
                <a:gridCol w="1107123">
                  <a:extLst>
                    <a:ext uri="{9D8B030D-6E8A-4147-A177-3AD203B41FA5}">
                      <a16:colId xmlns:a16="http://schemas.microsoft.com/office/drawing/2014/main" val="265612384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Hebrew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3,35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84960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Serbo-</a:t>
                      </a:r>
                      <a:r>
                        <a:rPr lang="es-ES" sz="1800" b="1" u="none" strike="noStrike" dirty="0" err="1">
                          <a:effectLst/>
                        </a:rPr>
                        <a:t>Croatian</a:t>
                      </a:r>
                      <a:endParaRPr lang="es-E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2,21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97663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Malagasy</a:t>
                      </a:r>
                      <a:endParaRPr lang="es-E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2,21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2332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Finnish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2,09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360650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English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1,73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544235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Swedish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1,53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74439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Italian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1,51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12198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German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1,37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4154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Dutch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1,34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00387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Polish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1,26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10229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Spanish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1,25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72850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French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1,24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986266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Greek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1,23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18217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Danish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1,22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04641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Hungarian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1,22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71616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Japanese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1,22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504139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Czech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1,14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30143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RESULTS : CONNECTED PERSONS</a:t>
            </a:r>
          </a:p>
        </p:txBody>
      </p:sp>
      <p:pic>
        <p:nvPicPr>
          <p:cNvPr id="154626" name="Picture 2" descr="Image result for internet connected peo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928934"/>
            <a:ext cx="2476491" cy="1857368"/>
          </a:xfrm>
          <a:prstGeom prst="rect">
            <a:avLst/>
          </a:prstGeom>
          <a:noFill/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8512768-64B7-4CAA-BC15-CD0D1028E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00935"/>
              </p:ext>
            </p:extLst>
          </p:nvPr>
        </p:nvGraphicFramePr>
        <p:xfrm>
          <a:off x="2123728" y="1271766"/>
          <a:ext cx="2880320" cy="5332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1878133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0276078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Danish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97,82%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980061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Swedish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93,49%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64057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Japanese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92,62%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51865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Dutch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92,02%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14524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German, Swiss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91,56%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62697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West </a:t>
                      </a:r>
                      <a:r>
                        <a:rPr lang="es-ES" sz="1800" b="1" u="none" strike="noStrike" dirty="0" err="1">
                          <a:effectLst/>
                        </a:rPr>
                        <a:t>Flemish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90,43%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44545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Finnish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89,67%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25557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Bavarian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87,68%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46187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German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87,65%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522053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Hebrew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85,46%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06182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Slovak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82,47%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8409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Belarusian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82,27%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8393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Czech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81,37%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91228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Polish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81,17%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57540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Hungarian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79,92%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01366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Tatar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78,05%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392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Turkish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77,98%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39562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Serbo-Croatian</a:t>
                      </a:r>
                      <a:endParaRPr lang="es-ES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77,78%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13270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</a:rPr>
                        <a:t>Greek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77,71%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51756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ES" b="1" dirty="0"/>
              <a:t>ANTECEDENTS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251520" y="1214438"/>
            <a:ext cx="8640959" cy="5257800"/>
          </a:xfrm>
        </p:spPr>
        <p:txBody>
          <a:bodyPr/>
          <a:lstStyle/>
          <a:p>
            <a:pPr eaLnBrk="1" hangingPunct="1"/>
            <a:r>
              <a:rPr lang="fr-FR" sz="2800" u="sng" dirty="0"/>
              <a:t>SINCE 2012</a:t>
            </a:r>
            <a:r>
              <a:rPr lang="fr-FR" sz="2800" b="1" dirty="0"/>
              <a:t>  MAAYA </a:t>
            </a:r>
            <a:r>
              <a:rPr lang="fr-FR" sz="2800" dirty="0"/>
              <a:t>HAVE PURSUED an ALTERNATIVE APPROACH FOCUSING THE STUDY OF FRENCH ON THE INTERNET WHICH IS SUPPORTED BY OIF.</a:t>
            </a:r>
          </a:p>
          <a:p>
            <a:pPr eaLnBrk="1" hangingPunct="1">
              <a:buNone/>
            </a:pPr>
            <a:endParaRPr lang="fr-FR" sz="2800" dirty="0"/>
          </a:p>
          <a:p>
            <a:pPr eaLnBrk="1" hangingPunct="1"/>
            <a:r>
              <a:rPr lang="fr-FR" sz="2800" u="sng" dirty="0"/>
              <a:t>In 2017</a:t>
            </a:r>
            <a:r>
              <a:rPr lang="fr-FR" sz="2800" dirty="0"/>
              <a:t>. A WORK DERIVES FROM THE THIRD AND LAST STUDY OF MAAYA FOR OIF (2015-2017) AND GET OVER THE EXCLUSIVE FOCUS ON FRENCH TO CONSIDER THE 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140 LANGUAGES WITH MORE THAN 5M. L1 SPEAKERS.</a:t>
            </a:r>
          </a:p>
          <a:p>
            <a:pPr eaLnBrk="1" hangingPunct="1"/>
            <a:endParaRPr lang="fr-F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r>
              <a:rPr lang="en-US" sz="2800" b="1" u="sng" dirty="0">
                <a:highlight>
                  <a:srgbClr val="FFFF00"/>
                </a:highlight>
              </a:rPr>
              <a:t>In 2021</a:t>
            </a:r>
            <a:r>
              <a:rPr lang="en-US" sz="2800" b="1" dirty="0">
                <a:highlight>
                  <a:srgbClr val="FFFF00"/>
                </a:highlight>
              </a:rPr>
              <a:t>. update of sources and several major enhancements + special focus on Portuguese</a:t>
            </a:r>
            <a:r>
              <a:rPr lang="fr-FR" sz="2800" b="1" dirty="0">
                <a:highlight>
                  <a:srgbClr val="FFFF00"/>
                </a:highlight>
              </a:rPr>
              <a:t>.</a:t>
            </a:r>
            <a:endParaRPr lang="fr-FR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BIASES AND LIMITATIONS</a:t>
            </a:r>
            <a:br>
              <a:rPr lang="fr-FR" b="1" dirty="0"/>
            </a:br>
            <a:r>
              <a:rPr lang="fr-FR" b="1" dirty="0"/>
              <a:t>OF THE METHOD</a:t>
            </a:r>
          </a:p>
        </p:txBody>
      </p:sp>
      <p:pic>
        <p:nvPicPr>
          <p:cNvPr id="7" name="Picture 2" descr="http://www.poster.net/escher-mc/escher-mc-hand-mit-kugel-9978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613091" cy="45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2" descr="Image result for limit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0" y="2643182"/>
            <a:ext cx="3929070" cy="3248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WEIGHTING INDUCED BIAS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08470"/>
              </p:ext>
            </p:extLst>
          </p:nvPr>
        </p:nvGraphicFramePr>
        <p:xfrm>
          <a:off x="785786" y="2500305"/>
          <a:ext cx="3466434" cy="3883815"/>
        </p:xfrm>
        <a:graphic>
          <a:graphicData uri="http://schemas.openxmlformats.org/drawingml/2006/table">
            <a:tbl>
              <a:tblPr/>
              <a:tblGrid>
                <a:gridCol w="1593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Demo-linguistic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TYPE</a:t>
                      </a:r>
                      <a:endParaRPr lang="es-E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Country ---&gt; Language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APPLICATION</a:t>
                      </a:r>
                      <a:endParaRPr lang="es-E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Data by country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RESULT</a:t>
                      </a:r>
                      <a:endParaRPr lang="es-E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Data by language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DATA</a:t>
                      </a:r>
                      <a:endParaRPr lang="es-ES" sz="16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WEIGHTING</a:t>
                      </a:r>
                      <a:endParaRPr lang="es-E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LOC matrix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SCOPE</a:t>
                      </a:r>
                      <a:endParaRPr lang="es-E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All sources by country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1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IMPLIED ASSUMPTION</a:t>
                      </a:r>
                      <a:endParaRPr lang="es-E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Independence of languages ​​in the country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5 Flecha derecha"/>
          <p:cNvSpPr/>
          <p:nvPr/>
        </p:nvSpPr>
        <p:spPr>
          <a:xfrm>
            <a:off x="0" y="5429264"/>
            <a:ext cx="571472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076" name="AutoShape 4" descr="Image result for face sour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078" name="AutoShape 6" descr="Image result for face sour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8" descr="Image result for face sour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642942" cy="823770"/>
          </a:xfrm>
          <a:prstGeom prst="rect">
            <a:avLst/>
          </a:prstGeom>
          <a:noFill/>
        </p:spPr>
      </p:pic>
      <p:sp>
        <p:nvSpPr>
          <p:cNvPr id="16" name="15 Elipse"/>
          <p:cNvSpPr/>
          <p:nvPr/>
        </p:nvSpPr>
        <p:spPr>
          <a:xfrm>
            <a:off x="2428860" y="5214950"/>
            <a:ext cx="1143008" cy="135732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BIAS 1: WEIGHTING LANGUAGES WITHIN COUNTRY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6101" y="1700808"/>
            <a:ext cx="8289925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Is there a bias hidden in the assumption? Yes indeed!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The assumption states that </a:t>
            </a:r>
            <a:r>
              <a:rPr lang="en-US" sz="2000" b="1" dirty="0">
                <a:solidFill>
                  <a:srgbClr val="C00000"/>
                </a:solidFill>
              </a:rPr>
              <a:t>the % of connected persons within a country is independent of the mother tongue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This is probably wrong: social. economic and cultural elements will,</a:t>
            </a:r>
          </a:p>
          <a:p>
            <a:pPr>
              <a:defRPr/>
            </a:pPr>
            <a:r>
              <a:rPr lang="en-US" sz="2000" dirty="0"/>
              <a:t>depending on the language, trigger variation above or below the average country % 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/>
              <a:t>But it is an acceptable bias for the purpose of the computation if:</a:t>
            </a:r>
          </a:p>
          <a:p>
            <a:pPr>
              <a:defRPr/>
            </a:pPr>
            <a:endParaRPr lang="en-US" sz="1200" dirty="0"/>
          </a:p>
          <a:p>
            <a:pPr marL="457200" indent="-457200">
              <a:buFontTx/>
              <a:buAutoNum type="arabicParenR"/>
              <a:defRPr/>
            </a:pPr>
            <a:r>
              <a:rPr lang="en-US" sz="2400" i="1" dirty="0"/>
              <a:t>We do not pretend comparing languages within the country</a:t>
            </a:r>
          </a:p>
          <a:p>
            <a:pPr marL="457200" indent="-457200">
              <a:buFontTx/>
              <a:buAutoNum type="arabicParenR"/>
              <a:defRPr/>
            </a:pPr>
            <a:endParaRPr lang="en-US" sz="2400" dirty="0"/>
          </a:p>
          <a:p>
            <a:pPr marL="457200" indent="-457200">
              <a:buFontTx/>
              <a:buAutoNum type="arabicParenR"/>
              <a:defRPr/>
            </a:pPr>
            <a:r>
              <a:rPr lang="en-US" sz="2400" i="1" dirty="0"/>
              <a:t>Select a set of languages with millions of speakers…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BIAS 3: SELECTION OF ALEXA SITES FOR TRAFFIC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58" y="1714488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 have checked that the selection is a </a:t>
            </a:r>
            <a:r>
              <a:rPr lang="en-US" sz="2400" b="1" dirty="0">
                <a:solidFill>
                  <a:srgbClr val="C00000"/>
                </a:solidFill>
              </a:rPr>
              <a:t>very sensitive factor on the result</a:t>
            </a:r>
            <a:r>
              <a:rPr lang="en-US" sz="2400" b="1" dirty="0"/>
              <a:t>:</a:t>
            </a:r>
          </a:p>
          <a:p>
            <a:endParaRPr lang="en-US" sz="2400" b="1" dirty="0"/>
          </a:p>
          <a:p>
            <a:pPr>
              <a:buFont typeface="Wingdings" pitchFamily="2" charset="2"/>
              <a:buChar char="à"/>
            </a:pPr>
            <a:r>
              <a:rPr lang="en-US" sz="2400" b="1" dirty="0"/>
              <a:t>Using the mean fort </a:t>
            </a:r>
            <a:r>
              <a:rPr lang="en-US" sz="2400" b="1" u="sng" dirty="0"/>
              <a:t>Traffic indicator,</a:t>
            </a:r>
            <a:r>
              <a:rPr lang="en-US" sz="2400" b="1" dirty="0"/>
              <a:t> for French,  the elimination of the 8 most  favorable sites would drop the note from 10.6 to 8.with an impact on the power macro-indicator of 0.4 points!</a:t>
            </a:r>
          </a:p>
          <a:p>
            <a:endParaRPr lang="en-US" sz="2400" b="1" dirty="0"/>
          </a:p>
          <a:p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/>
              <a:t>We solved the issue using </a:t>
            </a:r>
            <a:r>
              <a:rPr lang="en-US" sz="2400" b="1" u="sng" dirty="0"/>
              <a:t>truncated mean at 20%</a:t>
            </a:r>
            <a:r>
              <a:rPr lang="en-US" sz="2400" b="1" dirty="0"/>
              <a:t> (large enough to eliminate the bias).</a:t>
            </a:r>
          </a:p>
        </p:txBody>
      </p:sp>
      <p:sp>
        <p:nvSpPr>
          <p:cNvPr id="158722" name="AutoShape 2" descr="Image result for ale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724" name="AutoShape 4" descr="Image result for ale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r>
              <a:rPr lang="en-US" b="1" dirty="0"/>
              <a:t>BIAS 4: USE OF ALEXA FOR TRAFFIC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59" y="1500175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have checked that the suspected bias from Alexa  against Asian Languages was real and strong.:</a:t>
            </a:r>
          </a:p>
          <a:p>
            <a:endParaRPr lang="en-US" sz="2000" b="1" dirty="0"/>
          </a:p>
          <a:p>
            <a:pPr>
              <a:buFont typeface="Wingdings" pitchFamily="2" charset="2"/>
              <a:buChar char="à"/>
            </a:pPr>
            <a:r>
              <a:rPr lang="en-US" sz="2000" b="1" dirty="0"/>
              <a:t>directly comparing subscribers data with traffic data </a:t>
            </a:r>
          </a:p>
          <a:p>
            <a:r>
              <a:rPr lang="en-US" sz="2000" b="1" dirty="0"/>
              <a:t>and </a:t>
            </a:r>
          </a:p>
          <a:p>
            <a:r>
              <a:rPr lang="en-US" sz="2000" b="1" dirty="0">
                <a:sym typeface="Wingdings" pitchFamily="2" charset="2"/>
              </a:rPr>
              <a:t> i</a:t>
            </a:r>
            <a:r>
              <a:rPr lang="en-US" sz="2000" b="1" dirty="0"/>
              <a:t>ndirectly analyzing the biases of W3Tech which is based on Alexa data.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3829481"/>
            <a:ext cx="703269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ym typeface="Wingdings" pitchFamily="2" charset="2"/>
              </a:rPr>
              <a:t>Our traffic indicator is biased in the benefit of English, French </a:t>
            </a:r>
          </a:p>
          <a:p>
            <a:r>
              <a:rPr lang="en-US" b="1" dirty="0">
                <a:sym typeface="Wingdings" pitchFamily="2" charset="2"/>
              </a:rPr>
              <a:t>and most  occidental languages (not Portuguese though!).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E66A37-9F3D-4903-9757-6F7A0250B5F3}"/>
              </a:ext>
            </a:extLst>
          </p:cNvPr>
          <p:cNvSpPr txBox="1"/>
          <p:nvPr/>
        </p:nvSpPr>
        <p:spPr>
          <a:xfrm>
            <a:off x="214282" y="4869160"/>
            <a:ext cx="8845114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In 2021, the </a:t>
            </a:r>
            <a:r>
              <a:rPr lang="fr-FR" b="1" dirty="0" err="1"/>
              <a:t>bias</a:t>
            </a:r>
            <a:r>
              <a:rPr lang="fr-FR" b="1" dirty="0"/>
              <a:t> </a:t>
            </a:r>
            <a:r>
              <a:rPr lang="fr-FR" b="1" dirty="0" err="1"/>
              <a:t>against</a:t>
            </a:r>
            <a:r>
              <a:rPr lang="fr-FR" b="1" dirty="0"/>
              <a:t> Asian countries </a:t>
            </a:r>
            <a:r>
              <a:rPr lang="fr-FR" b="1" dirty="0" err="1"/>
              <a:t>seems</a:t>
            </a:r>
            <a:r>
              <a:rPr lang="fr-FR" b="1" dirty="0"/>
              <a:t> to have been </a:t>
            </a:r>
            <a:r>
              <a:rPr lang="fr-FR" b="1" dirty="0" err="1"/>
              <a:t>solved</a:t>
            </a:r>
            <a:r>
              <a:rPr lang="fr-FR" b="1" dirty="0"/>
              <a:t>, </a:t>
            </a:r>
            <a:r>
              <a:rPr lang="fr-FR" b="1" dirty="0" err="1"/>
              <a:t>even</a:t>
            </a:r>
            <a:r>
              <a:rPr lang="fr-FR" b="1" dirty="0"/>
              <a:t> </a:t>
            </a:r>
            <a:r>
              <a:rPr lang="fr-FR" b="1" dirty="0" err="1"/>
              <a:t>too</a:t>
            </a:r>
            <a:r>
              <a:rPr lang="fr-FR" b="1" dirty="0"/>
              <a:t> </a:t>
            </a:r>
          </a:p>
          <a:p>
            <a:r>
              <a:rPr lang="fr-FR" b="1" dirty="0" err="1"/>
              <a:t>much</a:t>
            </a:r>
            <a:r>
              <a:rPr lang="fr-FR" b="1" dirty="0"/>
              <a:t> in the case of </a:t>
            </a:r>
            <a:r>
              <a:rPr lang="fr-FR" b="1" dirty="0" err="1"/>
              <a:t>India</a:t>
            </a:r>
            <a:r>
              <a:rPr lang="fr-FR" b="1" dirty="0"/>
              <a:t>, but </a:t>
            </a:r>
            <a:r>
              <a:rPr lang="fr-FR" b="1" dirty="0" err="1"/>
              <a:t>now</a:t>
            </a:r>
            <a:r>
              <a:rPr lang="fr-FR" b="1" dirty="0"/>
              <a:t>, a </a:t>
            </a:r>
            <a:r>
              <a:rPr lang="fr-FR" b="1" dirty="0" err="1"/>
              <a:t>bias</a:t>
            </a:r>
            <a:r>
              <a:rPr lang="fr-FR" b="1" dirty="0"/>
              <a:t> </a:t>
            </a:r>
            <a:r>
              <a:rPr lang="fr-FR" b="1" dirty="0" err="1"/>
              <a:t>against</a:t>
            </a:r>
            <a:r>
              <a:rPr lang="fr-FR" b="1" dirty="0"/>
              <a:t> </a:t>
            </a:r>
            <a:r>
              <a:rPr lang="fr-FR" b="1" dirty="0" err="1"/>
              <a:t>European</a:t>
            </a:r>
            <a:r>
              <a:rPr lang="fr-FR" b="1" dirty="0"/>
              <a:t> countries </a:t>
            </a:r>
            <a:r>
              <a:rPr lang="fr-FR" b="1" dirty="0" err="1"/>
              <a:t>appears</a:t>
            </a:r>
            <a:r>
              <a:rPr lang="fr-FR" b="1" dirty="0"/>
              <a:t>.</a:t>
            </a:r>
          </a:p>
          <a:p>
            <a:endParaRPr lang="fr-FR" b="1" dirty="0"/>
          </a:p>
          <a:p>
            <a:r>
              <a:rPr lang="fr-FR" b="1" dirty="0" err="1"/>
              <a:t>We</a:t>
            </a:r>
            <a:r>
              <a:rPr lang="fr-FR" b="1" dirty="0"/>
              <a:t> have </a:t>
            </a:r>
            <a:r>
              <a:rPr lang="fr-FR" b="1" dirty="0" err="1"/>
              <a:t>tried</a:t>
            </a:r>
            <a:r>
              <a:rPr lang="fr-FR" b="1" dirty="0"/>
              <a:t> </a:t>
            </a:r>
            <a:r>
              <a:rPr lang="fr-FR" b="1" dirty="0" err="1"/>
              <a:t>other</a:t>
            </a:r>
            <a:r>
              <a:rPr lang="fr-FR" b="1" dirty="0"/>
              <a:t> </a:t>
            </a:r>
            <a:r>
              <a:rPr lang="fr-FR" b="1" dirty="0" err="1"/>
              <a:t>tools</a:t>
            </a:r>
            <a:r>
              <a:rPr lang="fr-FR" b="1" dirty="0"/>
              <a:t> </a:t>
            </a:r>
            <a:r>
              <a:rPr lang="fr-FR" b="1" dirty="0" err="1"/>
              <a:t>such</a:t>
            </a:r>
            <a:r>
              <a:rPr lang="fr-FR" b="1" dirty="0"/>
              <a:t> as Semrush and </a:t>
            </a:r>
            <a:r>
              <a:rPr lang="fr-FR" b="1" dirty="0" err="1"/>
              <a:t>SimilarWeb</a:t>
            </a:r>
            <a:r>
              <a:rPr lang="fr-FR" b="1" dirty="0"/>
              <a:t> </a:t>
            </a:r>
            <a:r>
              <a:rPr lang="fr-FR" b="1" dirty="0" err="1"/>
              <a:t>without</a:t>
            </a:r>
            <a:r>
              <a:rPr lang="fr-FR" b="1" dirty="0"/>
              <a:t> </a:t>
            </a:r>
            <a:r>
              <a:rPr lang="fr-FR" b="1" dirty="0" err="1"/>
              <a:t>success</a:t>
            </a:r>
            <a:r>
              <a:rPr lang="fr-FR" b="1" dirty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r>
              <a:rPr lang="en-US" b="1" dirty="0"/>
              <a:t>BIAS 5: USE OF WIKIMEDIA FOR CONTENT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1714488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have checked that in spite its high level of globality</a:t>
            </a:r>
          </a:p>
          <a:p>
            <a:r>
              <a:rPr lang="en-US" sz="2000" b="1" dirty="0"/>
              <a:t>Wikimedia is rating Asian languages quite below their</a:t>
            </a:r>
          </a:p>
          <a:p>
            <a:r>
              <a:rPr lang="en-US" sz="2000" b="1" dirty="0"/>
              <a:t>presence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1864" y="4790012"/>
            <a:ext cx="86741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ym typeface="Wingdings" pitchFamily="2" charset="2"/>
              </a:rPr>
              <a:t>Our content indicator is biased in the benefit of most  occidental languages!</a:t>
            </a:r>
          </a:p>
        </p:txBody>
      </p:sp>
      <p:pic>
        <p:nvPicPr>
          <p:cNvPr id="155650" name="Picture 2" descr="Image result for `wikim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71744"/>
            <a:ext cx="2266950" cy="2009776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BAD870F-1D3B-4783-99D7-4A8A8CBB5880}"/>
              </a:ext>
            </a:extLst>
          </p:cNvPr>
          <p:cNvSpPr txBox="1"/>
          <p:nvPr/>
        </p:nvSpPr>
        <p:spPr>
          <a:xfrm>
            <a:off x="213678" y="5517232"/>
            <a:ext cx="867416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2021 : </a:t>
            </a:r>
            <a:r>
              <a:rPr lang="fr-FR" b="1" dirty="0" err="1"/>
              <a:t>we</a:t>
            </a:r>
            <a:r>
              <a:rPr lang="fr-FR" b="1" dirty="0"/>
              <a:t> </a:t>
            </a:r>
            <a:r>
              <a:rPr lang="fr-FR" b="1" dirty="0" err="1"/>
              <a:t>conducted</a:t>
            </a:r>
            <a:r>
              <a:rPr lang="fr-FR" b="1" dirty="0"/>
              <a:t> </a:t>
            </a:r>
            <a:r>
              <a:rPr lang="fr-FR" b="1" dirty="0" err="1"/>
              <a:t>deeper</a:t>
            </a:r>
            <a:r>
              <a:rPr lang="fr-FR" b="1" dirty="0"/>
              <a:t> </a:t>
            </a:r>
            <a:r>
              <a:rPr lang="fr-FR" b="1" dirty="0" err="1"/>
              <a:t>analysis</a:t>
            </a:r>
            <a:r>
              <a:rPr lang="fr-FR" b="1" dirty="0"/>
              <a:t> on Wikimedia </a:t>
            </a:r>
            <a:r>
              <a:rPr lang="fr-FR" b="1" dirty="0" err="1"/>
              <a:t>biases</a:t>
            </a:r>
            <a:r>
              <a:rPr lang="fr-FR" b="1" dirty="0"/>
              <a:t> and </a:t>
            </a:r>
            <a:r>
              <a:rPr lang="fr-FR" b="1" dirty="0" err="1"/>
              <a:t>adopt</a:t>
            </a:r>
            <a:r>
              <a:rPr lang="fr-FR" b="1" dirty="0"/>
              <a:t> 2 </a:t>
            </a:r>
            <a:r>
              <a:rPr lang="fr-FR" b="1" dirty="0" err="1"/>
              <a:t>rules</a:t>
            </a:r>
            <a:endParaRPr lang="fr-FR" b="1" dirty="0"/>
          </a:p>
          <a:p>
            <a:r>
              <a:rPr lang="fr-FR" b="1" dirty="0"/>
              <a:t>To </a:t>
            </a:r>
            <a:r>
              <a:rPr lang="fr-FR" b="1" dirty="0" err="1"/>
              <a:t>compensate</a:t>
            </a:r>
            <a:r>
              <a:rPr lang="fr-FR" b="1" dirty="0"/>
              <a:t> : 1) a formula for </a:t>
            </a:r>
            <a:r>
              <a:rPr lang="fr-FR" b="1" dirty="0" err="1"/>
              <a:t>wikipedia</a:t>
            </a:r>
            <a:r>
              <a:rPr lang="fr-FR" b="1" dirty="0"/>
              <a:t> </a:t>
            </a:r>
            <a:r>
              <a:rPr lang="fr-FR" b="1" dirty="0" err="1"/>
              <a:t>which</a:t>
            </a:r>
            <a:r>
              <a:rPr lang="fr-FR" b="1" dirty="0"/>
              <a:t> </a:t>
            </a:r>
            <a:r>
              <a:rPr lang="fr-FR" b="1" dirty="0" err="1"/>
              <a:t>duly</a:t>
            </a:r>
            <a:r>
              <a:rPr lang="fr-FR" b="1" dirty="0"/>
              <a:t> </a:t>
            </a:r>
            <a:r>
              <a:rPr lang="fr-FR" b="1" dirty="0" err="1"/>
              <a:t>integrate</a:t>
            </a:r>
            <a:r>
              <a:rPr lang="fr-FR" b="1" dirty="0"/>
              <a:t> articles, editors, </a:t>
            </a:r>
            <a:r>
              <a:rPr lang="fr-FR" b="1" dirty="0" err="1"/>
              <a:t>edits</a:t>
            </a:r>
            <a:r>
              <a:rPr lang="fr-FR" b="1" dirty="0"/>
              <a:t> and </a:t>
            </a:r>
            <a:r>
              <a:rPr lang="fr-FR" b="1" dirty="0" err="1"/>
              <a:t>depth</a:t>
            </a:r>
            <a:r>
              <a:rPr lang="fr-FR" b="1" dirty="0"/>
              <a:t> and 2) a </a:t>
            </a:r>
            <a:r>
              <a:rPr lang="fr-FR" b="1" dirty="0" err="1"/>
              <a:t>weigting</a:t>
            </a:r>
            <a:r>
              <a:rPr lang="fr-FR" b="1" dirty="0"/>
              <a:t> to </a:t>
            </a:r>
            <a:r>
              <a:rPr lang="fr-FR" b="1" dirty="0" err="1"/>
              <a:t>reduce</a:t>
            </a:r>
            <a:r>
              <a:rPr lang="fr-FR" b="1" dirty="0"/>
              <a:t> the importance of Wikimedia.</a:t>
            </a:r>
            <a:endParaRPr lang="es-ES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F408F-B7CB-4AE9-B696-8E4BF457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BIAS MANAGEMENT FOR WIKIMEDIA</a:t>
            </a:r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A5F0E-6823-4BA6-8127-504A84027669}"/>
              </a:ext>
            </a:extLst>
          </p:cNvPr>
          <p:cNvSpPr/>
          <p:nvPr/>
        </p:nvSpPr>
        <p:spPr>
          <a:xfrm>
            <a:off x="539552" y="1772816"/>
            <a:ext cx="7272808" cy="742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(Li) = Articles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x Edits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x Editors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x Depth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L1+L2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28FF534-437A-4070-9202-079CA06C5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82015"/>
              </p:ext>
            </p:extLst>
          </p:nvPr>
        </p:nvGraphicFramePr>
        <p:xfrm>
          <a:off x="827584" y="2755106"/>
          <a:ext cx="7992887" cy="3312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090">
                  <a:extLst>
                    <a:ext uri="{9D8B030D-6E8A-4147-A177-3AD203B41FA5}">
                      <a16:colId xmlns:a16="http://schemas.microsoft.com/office/drawing/2014/main" val="3137373044"/>
                    </a:ext>
                  </a:extLst>
                </a:gridCol>
                <a:gridCol w="1134145">
                  <a:extLst>
                    <a:ext uri="{9D8B030D-6E8A-4147-A177-3AD203B41FA5}">
                      <a16:colId xmlns:a16="http://schemas.microsoft.com/office/drawing/2014/main" val="1231426288"/>
                    </a:ext>
                  </a:extLst>
                </a:gridCol>
                <a:gridCol w="1187072">
                  <a:extLst>
                    <a:ext uri="{9D8B030D-6E8A-4147-A177-3AD203B41FA5}">
                      <a16:colId xmlns:a16="http://schemas.microsoft.com/office/drawing/2014/main" val="2764233515"/>
                    </a:ext>
                  </a:extLst>
                </a:gridCol>
                <a:gridCol w="1134145">
                  <a:extLst>
                    <a:ext uri="{9D8B030D-6E8A-4147-A177-3AD203B41FA5}">
                      <a16:colId xmlns:a16="http://schemas.microsoft.com/office/drawing/2014/main" val="2040114977"/>
                    </a:ext>
                  </a:extLst>
                </a:gridCol>
                <a:gridCol w="1134145">
                  <a:extLst>
                    <a:ext uri="{9D8B030D-6E8A-4147-A177-3AD203B41FA5}">
                      <a16:colId xmlns:a16="http://schemas.microsoft.com/office/drawing/2014/main" val="790813249"/>
                    </a:ext>
                  </a:extLst>
                </a:gridCol>
                <a:gridCol w="1134145">
                  <a:extLst>
                    <a:ext uri="{9D8B030D-6E8A-4147-A177-3AD203B41FA5}">
                      <a16:colId xmlns:a16="http://schemas.microsoft.com/office/drawing/2014/main" val="1615144042"/>
                    </a:ext>
                  </a:extLst>
                </a:gridCol>
                <a:gridCol w="1134145">
                  <a:extLst>
                    <a:ext uri="{9D8B030D-6E8A-4147-A177-3AD203B41FA5}">
                      <a16:colId xmlns:a16="http://schemas.microsoft.com/office/drawing/2014/main" val="2061570931"/>
                    </a:ext>
                  </a:extLst>
                </a:gridCol>
              </a:tblGrid>
              <a:tr h="26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Language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Articles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Edits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 Users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Depth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FORMULA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PRESENCE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07562"/>
                  </a:ext>
                </a:extLst>
              </a:tr>
              <a:tr h="40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English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6332139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1027716498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125399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1073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481775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0,47 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85942251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Cebuano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5853095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32075254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186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36,71 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99190827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Swedish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3050759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49330695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2148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22759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23,37 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4572975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German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2593827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212207089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18119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50897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1,92 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06834555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French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2342875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183969129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18054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26424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0,88 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16043849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Dutch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2060512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59302602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3933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13742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8,45 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2580696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Russian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1736736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115035192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10425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137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4286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0,67 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21023398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Italian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1703284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121418801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8085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62435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2,51 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27350785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Spanish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1698331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136390848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15694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2590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0,31 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42807497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Polish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1480982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63723938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4235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7742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3,64 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7793643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Japanese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1277204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84188217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15173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8683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1,01 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34729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4919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F408F-B7CB-4AE9-B696-8E4BF457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BIAS MANAGEMENT FOR WIKIMEDIA</a:t>
            </a:r>
            <a:endParaRPr lang="es-ES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745DCCC-CF7D-46CF-A408-4E96BDF79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99710"/>
              </p:ext>
            </p:extLst>
          </p:nvPr>
        </p:nvGraphicFramePr>
        <p:xfrm>
          <a:off x="1115616" y="2492904"/>
          <a:ext cx="6768752" cy="374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4431">
                  <a:extLst>
                    <a:ext uri="{9D8B030D-6E8A-4147-A177-3AD203B41FA5}">
                      <a16:colId xmlns:a16="http://schemas.microsoft.com/office/drawing/2014/main" val="1505995018"/>
                    </a:ext>
                  </a:extLst>
                </a:gridCol>
                <a:gridCol w="1314321">
                  <a:extLst>
                    <a:ext uri="{9D8B030D-6E8A-4147-A177-3AD203B41FA5}">
                      <a16:colId xmlns:a16="http://schemas.microsoft.com/office/drawing/2014/main" val="4180399739"/>
                    </a:ext>
                  </a:extLst>
                </a:gridCol>
              </a:tblGrid>
              <a:tr h="34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ITEM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WEIGHT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1913118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Amazon US - number of books 2017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1332762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Wikipedia formula 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3889440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WikiBooks per language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0138056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WikiQuote articles per language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0,1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0617601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WikiSource articles per language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0,1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3844189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articles Wikiversity per language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0,1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1376251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articles Wiktionnary per language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0,1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1526399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articles WikiNews per language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0,1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0771052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articles WikiVoyages per language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0,1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2300477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T-Index for e-commerce Projection 2021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92058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CAB68E9-648D-40CB-AD90-DE5766929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277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F7E683-1719-48FA-82F0-5C560C59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2779713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67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C496CBE-A6E7-41EE-8A38-A0FFC0D2CF50}"/>
              </a:ext>
            </a:extLst>
          </p:cNvPr>
          <p:cNvSpPr txBox="1"/>
          <p:nvPr/>
        </p:nvSpPr>
        <p:spPr>
          <a:xfrm>
            <a:off x="467544" y="476672"/>
            <a:ext cx="8494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INDICATORS BIAS ESTIMATE ON A BASIS OF 20</a:t>
            </a:r>
            <a:endParaRPr lang="es-ES" sz="2800" b="1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4936202-654D-47F7-81C0-43A322FC4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52555"/>
              </p:ext>
            </p:extLst>
          </p:nvPr>
        </p:nvGraphicFramePr>
        <p:xfrm>
          <a:off x="1475656" y="2060848"/>
          <a:ext cx="3960440" cy="3168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270">
                  <a:extLst>
                    <a:ext uri="{9D8B030D-6E8A-4147-A177-3AD203B41FA5}">
                      <a16:colId xmlns:a16="http://schemas.microsoft.com/office/drawing/2014/main" val="1652594405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1531783659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INTERNAUTS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19 &gt;&gt;&gt; 16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11465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fr-FR" b="1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6976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fr-FR" b="1" dirty="0"/>
                        <a:t>CONTENTS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 5 &gt;&gt;&gt; 8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63295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fr-FR" b="1" dirty="0"/>
                        <a:t>TRAFFIC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33688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fr-FR" b="1" dirty="0"/>
                        <a:t>USAGE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51718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fr-FR" b="1" dirty="0"/>
                        <a:t>INDEXES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15&gt;&gt;&gt;18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57622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0905429-C6E1-448A-B6F2-710BB116D7C4}"/>
              </a:ext>
            </a:extLst>
          </p:cNvPr>
          <p:cNvSpPr txBox="1"/>
          <p:nvPr/>
        </p:nvSpPr>
        <p:spPr>
          <a:xfrm>
            <a:off x="1115616" y="5949280"/>
            <a:ext cx="533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 = </a:t>
            </a:r>
            <a:r>
              <a:rPr lang="fr-FR" dirty="0" err="1"/>
              <a:t>totally</a:t>
            </a:r>
            <a:r>
              <a:rPr lang="fr-FR" dirty="0"/>
              <a:t> </a:t>
            </a:r>
            <a:r>
              <a:rPr lang="fr-FR" dirty="0" err="1"/>
              <a:t>biased</a:t>
            </a:r>
            <a:r>
              <a:rPr lang="fr-FR" dirty="0"/>
              <a:t> 		20 = </a:t>
            </a:r>
            <a:r>
              <a:rPr lang="fr-FR" dirty="0" err="1"/>
              <a:t>Absolutely</a:t>
            </a:r>
            <a:r>
              <a:rPr lang="fr-FR" dirty="0"/>
              <a:t> no </a:t>
            </a:r>
            <a:r>
              <a:rPr lang="fr-FR" dirty="0" err="1"/>
              <a:t>bias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96655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BIASES : MARGINAL BIASES</a:t>
            </a:r>
          </a:p>
        </p:txBody>
      </p:sp>
      <p:sp>
        <p:nvSpPr>
          <p:cNvPr id="60419" name="2 CuadroTexto"/>
          <p:cNvSpPr txBox="1">
            <a:spLocks noChangeArrowheads="1"/>
          </p:cNvSpPr>
          <p:nvPr/>
        </p:nvSpPr>
        <p:spPr bwMode="auto">
          <a:xfrm>
            <a:off x="214313" y="1643063"/>
            <a:ext cx="892968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Other biases may occur:</a:t>
            </a:r>
          </a:p>
          <a:p>
            <a:endParaRPr lang="en-US" sz="2400"/>
          </a:p>
          <a:p>
            <a:pPr>
              <a:buFontTx/>
              <a:buChar char="-"/>
            </a:pPr>
            <a:r>
              <a:rPr lang="en-US" sz="2400"/>
              <a:t>Do we have the right figure of speakers per country?</a:t>
            </a:r>
          </a:p>
          <a:p>
            <a:pPr>
              <a:buFontTx/>
              <a:buChar char="-"/>
            </a:pPr>
            <a:endParaRPr lang="en-US" sz="2400"/>
          </a:p>
          <a:p>
            <a:pPr>
              <a:buFontTx/>
              <a:buChar char="-"/>
            </a:pPr>
            <a:r>
              <a:rPr lang="en-US" sz="2400"/>
              <a:t>Do we have the right number of inhabitants per country?</a:t>
            </a:r>
          </a:p>
          <a:p>
            <a:pPr>
              <a:buFontTx/>
              <a:buChar char="-"/>
            </a:pPr>
            <a:endParaRPr lang="en-US" sz="2400"/>
          </a:p>
          <a:p>
            <a:pPr>
              <a:buFontTx/>
              <a:buChar char="-"/>
            </a:pPr>
            <a:r>
              <a:rPr lang="en-US" sz="2400"/>
              <a:t>Does the ITU figure of this country is reliable?</a:t>
            </a:r>
          </a:p>
          <a:p>
            <a:pPr>
              <a:buFontTx/>
              <a:buChar char="-"/>
            </a:pPr>
            <a:endParaRPr lang="en-US" sz="2400"/>
          </a:p>
          <a:p>
            <a:pPr>
              <a:buFontTx/>
              <a:buChar char="-"/>
            </a:pPr>
            <a:r>
              <a:rPr lang="en-US" sz="2400"/>
              <a:t>Are all figures from today?</a:t>
            </a:r>
          </a:p>
          <a:p>
            <a:pPr>
              <a:buFontTx/>
              <a:buChar char="-"/>
            </a:pPr>
            <a:endParaRPr lang="en-US" sz="2400"/>
          </a:p>
          <a:p>
            <a:r>
              <a:rPr lang="en-US" sz="3200" b="1"/>
              <a:t>but </a:t>
            </a:r>
          </a:p>
          <a:p>
            <a:r>
              <a:rPr lang="en-US" sz="3200" b="1">
                <a:solidFill>
                  <a:srgbClr val="FFC000"/>
                </a:solidFill>
              </a:rPr>
              <a:t>they are part of normal indicator business…</a:t>
            </a:r>
          </a:p>
          <a:p>
            <a:pPr>
              <a:buFontTx/>
              <a:buChar char="-"/>
            </a:pPr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/>
              <a:t>LINGUISTIC DIVERSITY INDICATORS PARADOX</a:t>
            </a:r>
            <a:endParaRPr lang="en-US" sz="4000" b="1" dirty="0"/>
          </a:p>
        </p:txBody>
      </p:sp>
      <p:sp>
        <p:nvSpPr>
          <p:cNvPr id="236547" name="Line 3"/>
          <p:cNvSpPr>
            <a:spLocks noChangeShapeType="1"/>
          </p:cNvSpPr>
          <p:nvPr/>
        </p:nvSpPr>
        <p:spPr bwMode="auto">
          <a:xfrm flipH="1">
            <a:off x="-247650" y="1500188"/>
            <a:ext cx="104775" cy="43053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 flipV="1">
            <a:off x="2143125" y="1571625"/>
            <a:ext cx="0" cy="4465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153988" y="6237288"/>
            <a:ext cx="88105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r>
              <a:rPr lang="es-E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                                                   1997   98   99   2000  01  02  03  04  05  06  07  08  09  2010 11 12 13 14 15 16 17 18 19 20 21</a:t>
            </a:r>
            <a:r>
              <a:rPr lang="es-ES" sz="1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 </a:t>
            </a:r>
            <a:endParaRPr lang="en-US" sz="1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1" name="Freeform 7"/>
          <p:cNvSpPr>
            <a:spLocks/>
          </p:cNvSpPr>
          <p:nvPr/>
        </p:nvSpPr>
        <p:spPr bwMode="auto">
          <a:xfrm>
            <a:off x="-103188" y="2852738"/>
            <a:ext cx="5400676" cy="3095625"/>
          </a:xfrm>
          <a:custGeom>
            <a:avLst/>
            <a:gdLst/>
            <a:ahLst/>
            <a:cxnLst>
              <a:cxn ang="0">
                <a:pos x="0" y="1950"/>
              </a:cxn>
              <a:cxn ang="0">
                <a:pos x="2132" y="1451"/>
              </a:cxn>
              <a:cxn ang="0">
                <a:pos x="3402" y="0"/>
              </a:cxn>
            </a:cxnLst>
            <a:rect l="0" t="0" r="r" b="b"/>
            <a:pathLst>
              <a:path w="3402" h="1950">
                <a:moveTo>
                  <a:pt x="0" y="1950"/>
                </a:moveTo>
                <a:cubicBezTo>
                  <a:pt x="782" y="1863"/>
                  <a:pt x="1565" y="1776"/>
                  <a:pt x="2132" y="1451"/>
                </a:cubicBezTo>
                <a:cubicBezTo>
                  <a:pt x="2699" y="1126"/>
                  <a:pt x="3050" y="563"/>
                  <a:pt x="3402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2" name="Freeform 8"/>
          <p:cNvSpPr>
            <a:spLocks/>
          </p:cNvSpPr>
          <p:nvPr/>
        </p:nvSpPr>
        <p:spPr bwMode="auto">
          <a:xfrm>
            <a:off x="3424238" y="3571875"/>
            <a:ext cx="4427537" cy="1908175"/>
          </a:xfrm>
          <a:custGeom>
            <a:avLst/>
            <a:gdLst/>
            <a:ahLst/>
            <a:cxnLst>
              <a:cxn ang="0">
                <a:pos x="0" y="1157"/>
              </a:cxn>
              <a:cxn ang="0">
                <a:pos x="1451" y="23"/>
              </a:cxn>
              <a:cxn ang="0">
                <a:pos x="2585" y="1021"/>
              </a:cxn>
              <a:cxn ang="0">
                <a:pos x="2676" y="1112"/>
              </a:cxn>
            </a:cxnLst>
            <a:rect l="0" t="0" r="r" b="b"/>
            <a:pathLst>
              <a:path w="2789" h="1202">
                <a:moveTo>
                  <a:pt x="0" y="1157"/>
                </a:moveTo>
                <a:cubicBezTo>
                  <a:pt x="510" y="601"/>
                  <a:pt x="1020" y="46"/>
                  <a:pt x="1451" y="23"/>
                </a:cubicBezTo>
                <a:cubicBezTo>
                  <a:pt x="1882" y="0"/>
                  <a:pt x="2381" y="840"/>
                  <a:pt x="2585" y="1021"/>
                </a:cubicBezTo>
                <a:cubicBezTo>
                  <a:pt x="2789" y="1202"/>
                  <a:pt x="2661" y="1097"/>
                  <a:pt x="2676" y="1112"/>
                </a:cubicBezTo>
              </a:path>
            </a:pathLst>
          </a:custGeom>
          <a:noFill/>
          <a:ln w="25400" cap="flat" cmpd="sng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3" name="Freeform 9"/>
          <p:cNvSpPr>
            <a:spLocks/>
          </p:cNvSpPr>
          <p:nvPr/>
        </p:nvSpPr>
        <p:spPr bwMode="auto">
          <a:xfrm>
            <a:off x="-174625" y="5516563"/>
            <a:ext cx="5256213" cy="5048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3311" y="0"/>
              </a:cxn>
            </a:cxnLst>
            <a:rect l="0" t="0" r="r" b="b"/>
            <a:pathLst>
              <a:path w="3311" h="182">
                <a:moveTo>
                  <a:pt x="0" y="182"/>
                </a:moveTo>
                <a:cubicBezTo>
                  <a:pt x="1379" y="106"/>
                  <a:pt x="2759" y="30"/>
                  <a:pt x="3311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4" name="Freeform 10"/>
          <p:cNvSpPr>
            <a:spLocks/>
          </p:cNvSpPr>
          <p:nvPr/>
        </p:nvSpPr>
        <p:spPr bwMode="auto">
          <a:xfrm>
            <a:off x="2143125" y="3000375"/>
            <a:ext cx="5173663" cy="3121025"/>
          </a:xfrm>
          <a:custGeom>
            <a:avLst/>
            <a:gdLst/>
            <a:ahLst/>
            <a:cxnLst>
              <a:cxn ang="0">
                <a:pos x="0" y="1799"/>
              </a:cxn>
              <a:cxn ang="0">
                <a:pos x="2313" y="1709"/>
              </a:cxn>
              <a:cxn ang="0">
                <a:pos x="4037" y="257"/>
              </a:cxn>
              <a:cxn ang="0">
                <a:pos x="4127" y="166"/>
              </a:cxn>
            </a:cxnLst>
            <a:rect l="0" t="0" r="r" b="b"/>
            <a:pathLst>
              <a:path w="4339" h="1966">
                <a:moveTo>
                  <a:pt x="0" y="1799"/>
                </a:moveTo>
                <a:cubicBezTo>
                  <a:pt x="820" y="1882"/>
                  <a:pt x="1640" y="1966"/>
                  <a:pt x="2313" y="1709"/>
                </a:cubicBezTo>
                <a:cubicBezTo>
                  <a:pt x="2986" y="1452"/>
                  <a:pt x="3735" y="514"/>
                  <a:pt x="4037" y="257"/>
                </a:cubicBezTo>
                <a:cubicBezTo>
                  <a:pt x="4339" y="0"/>
                  <a:pt x="4112" y="181"/>
                  <a:pt x="4127" y="166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6234113" y="2636838"/>
            <a:ext cx="21812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r>
              <a:rPr lang="es-E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INTEREST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7215188" y="5500688"/>
            <a:ext cx="1339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CAPACITY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2928938" y="3851276"/>
            <a:ext cx="6035550" cy="276999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r>
              <a:rPr lang="es-E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OBS/FUNREDES/UL/MAAYA.….                                          …………………….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6786563" y="4343144"/>
            <a:ext cx="21779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r>
              <a:rPr lang="es-E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W3TECH………….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61" name="Freeform 17"/>
          <p:cNvSpPr>
            <a:spLocks/>
          </p:cNvSpPr>
          <p:nvPr/>
        </p:nvSpPr>
        <p:spPr bwMode="auto">
          <a:xfrm>
            <a:off x="400050" y="5372100"/>
            <a:ext cx="3024188" cy="684213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316" y="363"/>
              </a:cxn>
              <a:cxn ang="0">
                <a:pos x="1905" y="0"/>
              </a:cxn>
            </a:cxnLst>
            <a:rect l="0" t="0" r="r" b="b"/>
            <a:pathLst>
              <a:path w="1905" h="431">
                <a:moveTo>
                  <a:pt x="0" y="409"/>
                </a:moveTo>
                <a:cubicBezTo>
                  <a:pt x="499" y="420"/>
                  <a:pt x="999" y="431"/>
                  <a:pt x="1316" y="363"/>
                </a:cubicBezTo>
                <a:cubicBezTo>
                  <a:pt x="1633" y="295"/>
                  <a:pt x="1807" y="61"/>
                  <a:pt x="1905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62" name="Freeform 18"/>
          <p:cNvSpPr>
            <a:spLocks/>
          </p:cNvSpPr>
          <p:nvPr/>
        </p:nvSpPr>
        <p:spPr bwMode="auto">
          <a:xfrm>
            <a:off x="2538413" y="5372100"/>
            <a:ext cx="885825" cy="733425"/>
          </a:xfrm>
          <a:custGeom>
            <a:avLst/>
            <a:gdLst/>
            <a:ahLst/>
            <a:cxnLst>
              <a:cxn ang="0">
                <a:pos x="558" y="0"/>
              </a:cxn>
              <a:cxn ang="0">
                <a:pos x="60" y="409"/>
              </a:cxn>
              <a:cxn ang="0">
                <a:pos x="196" y="318"/>
              </a:cxn>
            </a:cxnLst>
            <a:rect l="0" t="0" r="r" b="b"/>
            <a:pathLst>
              <a:path w="558" h="462">
                <a:moveTo>
                  <a:pt x="558" y="0"/>
                </a:moveTo>
                <a:cubicBezTo>
                  <a:pt x="339" y="178"/>
                  <a:pt x="120" y="356"/>
                  <a:pt x="60" y="409"/>
                </a:cubicBezTo>
                <a:cubicBezTo>
                  <a:pt x="0" y="462"/>
                  <a:pt x="173" y="341"/>
                  <a:pt x="196" y="318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2416175" y="5084763"/>
            <a:ext cx="21717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r>
              <a:rPr lang="es-ES"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ALIS/ISOC………..OCLC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r>
              <a:rPr lang="es-ES"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FUNREDES………………..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r>
              <a:rPr lang="es-ES"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XEROX……………………..</a:t>
            </a: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4433888" y="4437063"/>
            <a:ext cx="15001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IDESCAT…….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071688" y="6000749"/>
            <a:ext cx="7072312" cy="73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415854" y="5039501"/>
            <a:ext cx="2443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r>
              <a:rPr lang="es-E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Arial" pitchFamily="34" charset="0"/>
              </a:rPr>
              <a:t>IWS…………………….…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800475" y="3244850"/>
            <a:ext cx="15430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-64" charset="2"/>
              <a:buNone/>
              <a:defRPr/>
            </a:pPr>
            <a:r>
              <a:rPr lang="es-E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Arial" pitchFamily="34" charset="0"/>
              </a:rPr>
              <a:t>LOP……………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en-US" dirty="0"/>
              <a:t>BIAS CORRECTED FIGURES</a:t>
            </a:r>
          </a:p>
        </p:txBody>
      </p:sp>
      <p:sp>
        <p:nvSpPr>
          <p:cNvPr id="48219" name="AutoShape 2" descr="Résultats de recherche d'images pour « lapin chapeau »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20" name="AutoShape 4" descr="Résultats de recherche d'images pour « lapin chapeau »"/>
          <p:cNvSpPr>
            <a:spLocks noChangeAspect="1" noChangeArrowheads="1"/>
          </p:cNvSpPr>
          <p:nvPr/>
        </p:nvSpPr>
        <p:spPr bwMode="auto">
          <a:xfrm>
            <a:off x="1143000" y="-1571625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1A43306-CCC7-437E-B747-F6A7A0F63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002879"/>
              </p:ext>
            </p:extLst>
          </p:nvPr>
        </p:nvGraphicFramePr>
        <p:xfrm>
          <a:off x="1907704" y="1491083"/>
          <a:ext cx="4680520" cy="5491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051">
                  <a:extLst>
                    <a:ext uri="{9D8B030D-6E8A-4147-A177-3AD203B41FA5}">
                      <a16:colId xmlns:a16="http://schemas.microsoft.com/office/drawing/2014/main" val="344405282"/>
                    </a:ext>
                  </a:extLst>
                </a:gridCol>
                <a:gridCol w="1213468">
                  <a:extLst>
                    <a:ext uri="{9D8B030D-6E8A-4147-A177-3AD203B41FA5}">
                      <a16:colId xmlns:a16="http://schemas.microsoft.com/office/drawing/2014/main" val="2688317917"/>
                    </a:ext>
                  </a:extLst>
                </a:gridCol>
                <a:gridCol w="2206001">
                  <a:extLst>
                    <a:ext uri="{9D8B030D-6E8A-4147-A177-3AD203B41FA5}">
                      <a16:colId xmlns:a16="http://schemas.microsoft.com/office/drawing/2014/main" val="3771023782"/>
                    </a:ext>
                  </a:extLst>
                </a:gridCol>
              </a:tblGrid>
              <a:tr h="439849"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CONTENTS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PRODUCTIVITY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2605379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English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25,00%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1,92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9053302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Chinese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15,00%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1,02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0372165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Spanish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7,00%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1,34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3476477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French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4,00%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1,55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7136100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Hindi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4,00%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0,69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7281723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Portuguese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3,50%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1,41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3853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Russian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3,50%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1,41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7128147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Arabic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2,50%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0,71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6771651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German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2,50%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1,92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8000276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Japanese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2,50%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2,05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6967804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Malay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1,80%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0,76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1102777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Italian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1,40%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2,14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2141125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Turkish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1,20%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1,41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5998266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Korean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1,20%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1,53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8615083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Bengali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1,20%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0,46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876778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err="1">
                          <a:effectLst/>
                        </a:rPr>
                        <a:t>Vietnamese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0,70%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0,94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1094583"/>
                  </a:ext>
                </a:extLst>
              </a:tr>
              <a:tr h="27757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RESTE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effectLst/>
                        </a:rPr>
                        <a:t>23,00%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0,58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62581781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05085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649C1-21CF-48D2-A51D-B045F5B0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MULTINLINGUALISM </a:t>
            </a:r>
            <a:br>
              <a:rPr lang="fr-FR" dirty="0"/>
            </a:br>
            <a:r>
              <a:rPr lang="fr-FR" dirty="0"/>
              <a:t>COMMON BIAS</a:t>
            </a:r>
            <a:endParaRPr lang="es-E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449AEE-CDED-4285-90A7-9E5B1026D002}"/>
              </a:ext>
            </a:extLst>
          </p:cNvPr>
          <p:cNvSpPr txBox="1"/>
          <p:nvPr/>
        </p:nvSpPr>
        <p:spPr>
          <a:xfrm>
            <a:off x="899592" y="213285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 paying due attention to multilingualism is a very common and major failure and therefore bias in statistics depending on languages.</a:t>
            </a:r>
          </a:p>
          <a:p>
            <a:endParaRPr lang="en-US" sz="2000" b="1" dirty="0"/>
          </a:p>
          <a:p>
            <a:r>
              <a:rPr lang="en-US" sz="2000" dirty="0">
                <a:sym typeface="Wingdings" pitchFamily="2" charset="2"/>
              </a:rPr>
              <a:t>Many works tend to compute L1+L2 statistics as percentage of the world population and this lead to serious mistakes which generally are hidden in the “remaining” data.</a:t>
            </a:r>
          </a:p>
          <a:p>
            <a:endParaRPr lang="en-US" sz="2000" b="1" dirty="0">
              <a:sym typeface="Wingdings" pitchFamily="2" charset="2"/>
            </a:endParaRPr>
          </a:p>
          <a:p>
            <a:r>
              <a:rPr lang="en-US" sz="2000" b="1" dirty="0">
                <a:sym typeface="Wingdings" pitchFamily="2" charset="2"/>
              </a:rPr>
              <a:t>How come W3TECHS compute 60% English contents and we</a:t>
            </a:r>
          </a:p>
          <a:p>
            <a:r>
              <a:rPr lang="en-US" sz="2000" b="1" dirty="0">
                <a:sym typeface="Wingdings" pitchFamily="2" charset="2"/>
              </a:rPr>
              <a:t>compute 25%???? They cannot be so wrong!!!! </a:t>
            </a:r>
          </a:p>
          <a:p>
            <a:endParaRPr lang="en-US" sz="2000" b="1" dirty="0">
              <a:sym typeface="Wingdings" pitchFamily="2" charset="2"/>
            </a:endParaRPr>
          </a:p>
          <a:p>
            <a:r>
              <a:rPr lang="en-US" sz="2000" b="1" dirty="0">
                <a:sym typeface="Wingdings" pitchFamily="2" charset="2"/>
              </a:rPr>
              <a:t>Yes they do, </a:t>
            </a:r>
            <a:r>
              <a:rPr lang="en-US" sz="2000" b="1" i="1" dirty="0">
                <a:sym typeface="Wingdings" pitchFamily="2" charset="2"/>
              </a:rPr>
              <a:t>its’ the multilingualism stupid</a:t>
            </a:r>
            <a:r>
              <a:rPr lang="en-US" sz="2000" b="1" dirty="0">
                <a:sym typeface="Wingdings" pitchFamily="2" charset="2"/>
              </a:rPr>
              <a:t>!!!!!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8269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19883F-EE88-4C38-A665-D18670A8765F}"/>
              </a:ext>
            </a:extLst>
          </p:cNvPr>
          <p:cNvSpPr txBox="1"/>
          <p:nvPr/>
        </p:nvSpPr>
        <p:spPr>
          <a:xfrm>
            <a:off x="2699792" y="18864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W3TECH BIAS</a:t>
            </a:r>
            <a:endParaRPr lang="es-ES" sz="28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AB87E5-A91C-47A8-9B07-BC5EA2FE77FB}"/>
              </a:ext>
            </a:extLst>
          </p:cNvPr>
          <p:cNvSpPr txBox="1"/>
          <p:nvPr/>
        </p:nvSpPr>
        <p:spPr>
          <a:xfrm>
            <a:off x="395536" y="951307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W3TECH applies daily a language recognition algorithm in the </a:t>
            </a:r>
            <a:r>
              <a:rPr lang="en-US" dirty="0">
                <a:solidFill>
                  <a:srgbClr val="C00000"/>
                </a:solidFill>
              </a:rPr>
              <a:t>home pages </a:t>
            </a:r>
            <a:r>
              <a:rPr lang="en-US" dirty="0"/>
              <a:t>of the 10 millions websites quoted by Alexa as the most visited.</a:t>
            </a:r>
          </a:p>
          <a:p>
            <a:endParaRPr lang="en-US" dirty="0"/>
          </a:p>
          <a:p>
            <a:r>
              <a:rPr lang="en-US" dirty="0"/>
              <a:t>Let’s assume the algorithm is not biased in favor of English and Alexa is not biased In favor of English speaking websites, for the sake of the demonstration.</a:t>
            </a:r>
          </a:p>
          <a:p>
            <a:endParaRPr lang="en-US" dirty="0"/>
          </a:p>
          <a:p>
            <a:r>
              <a:rPr lang="en-US" dirty="0"/>
              <a:t>If you want to measure contents you measure </a:t>
            </a:r>
            <a:r>
              <a:rPr lang="en-US" b="1" dirty="0"/>
              <a:t>all pages </a:t>
            </a:r>
            <a:r>
              <a:rPr lang="en-US" dirty="0"/>
              <a:t>not just </a:t>
            </a:r>
            <a:r>
              <a:rPr lang="en-US" dirty="0">
                <a:solidFill>
                  <a:srgbClr val="C00000"/>
                </a:solidFill>
              </a:rPr>
              <a:t>home pages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What if the home page includes English and the rest is in Spanish (for instance a paper where abstract is translated in English but all remaining is in Spanish)?</a:t>
            </a:r>
          </a:p>
          <a:p>
            <a:endParaRPr lang="en-US" dirty="0"/>
          </a:p>
          <a:p>
            <a:r>
              <a:rPr lang="en-US" dirty="0"/>
              <a:t>Say a website of 100 pages in Spanish.</a:t>
            </a:r>
          </a:p>
          <a:p>
            <a:r>
              <a:rPr lang="en-US" dirty="0"/>
              <a:t>The W3Tech counting will be English +1 and Spanish = +0.</a:t>
            </a:r>
          </a:p>
          <a:p>
            <a:r>
              <a:rPr lang="en-US" dirty="0"/>
              <a:t>While the reality is English +1 and Spanish + 100</a:t>
            </a:r>
          </a:p>
          <a:p>
            <a:endParaRPr lang="en-US" dirty="0"/>
          </a:p>
          <a:p>
            <a:r>
              <a:rPr lang="en-US" dirty="0"/>
              <a:t>Say a 100 pages website with 5 languages including English</a:t>
            </a:r>
          </a:p>
          <a:p>
            <a:r>
              <a:rPr lang="en-US" dirty="0"/>
              <a:t>The W3Tech counting will be English +1 and the remaining  +0.</a:t>
            </a:r>
          </a:p>
          <a:p>
            <a:r>
              <a:rPr lang="en-US" dirty="0"/>
              <a:t>While the reality is English +100 and X1 + 100, X2 +100, X3,+100, X4 +100.</a:t>
            </a:r>
          </a:p>
          <a:p>
            <a:endParaRPr lang="en-US" dirty="0"/>
          </a:p>
          <a:p>
            <a:r>
              <a:rPr lang="en-US" dirty="0"/>
              <a:t>Say a website with 100 pages in Hindi with just few words in English that the</a:t>
            </a:r>
          </a:p>
          <a:p>
            <a:r>
              <a:rPr lang="en-US" dirty="0"/>
              <a:t>algorithm recognize, again W3Tech counts English +1 when Hindi +100…</a:t>
            </a:r>
          </a:p>
        </p:txBody>
      </p:sp>
    </p:spTree>
    <p:extLst>
      <p:ext uri="{BB962C8B-B14F-4D97-AF65-F5344CB8AC3E}">
        <p14:creationId xmlns:p14="http://schemas.microsoft.com/office/powerpoint/2010/main" val="24131144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DB11ED-9534-416D-A5A5-038DBC449281}"/>
              </a:ext>
            </a:extLst>
          </p:cNvPr>
          <p:cNvSpPr/>
          <p:nvPr/>
        </p:nvSpPr>
        <p:spPr>
          <a:xfrm>
            <a:off x="3059832" y="476672"/>
            <a:ext cx="3012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W3TECH BIAS</a:t>
            </a:r>
            <a:endParaRPr lang="es-ES" sz="32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CE6568-572B-44A7-8B7F-71FDD0EF8038}"/>
              </a:ext>
            </a:extLst>
          </p:cNvPr>
          <p:cNvSpPr txBox="1"/>
          <p:nvPr/>
        </p:nvSpPr>
        <p:spPr>
          <a:xfrm>
            <a:off x="82758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FFE408-305C-4082-9469-C15E46ACFC76}"/>
              </a:ext>
            </a:extLst>
          </p:cNvPr>
          <p:cNvSpPr txBox="1"/>
          <p:nvPr/>
        </p:nvSpPr>
        <p:spPr>
          <a:xfrm>
            <a:off x="611560" y="1556792"/>
            <a:ext cx="83529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W3Techs </a:t>
            </a:r>
            <a:r>
              <a:rPr lang="en-US" sz="2400" dirty="0"/>
              <a:t>compute the data since 2011 above 50% almost steadily. </a:t>
            </a:r>
          </a:p>
          <a:p>
            <a:endParaRPr lang="en-US" sz="2400" dirty="0"/>
          </a:p>
          <a:p>
            <a:r>
              <a:rPr lang="en-US" sz="2400" dirty="0"/>
              <a:t>How come English would have stayed unchanged at 50% in more than 10 years… </a:t>
            </a:r>
          </a:p>
          <a:p>
            <a:endParaRPr lang="en-US" sz="2400" dirty="0"/>
          </a:p>
          <a:p>
            <a:r>
              <a:rPr lang="en-US" sz="2400" dirty="0"/>
              <a:t>… while the percentage of English speaking Internauts decreased from </a:t>
            </a:r>
            <a:r>
              <a:rPr lang="en-US" sz="2400" b="1" dirty="0"/>
              <a:t>32%</a:t>
            </a:r>
            <a:r>
              <a:rPr lang="en-US" sz="2400" dirty="0"/>
              <a:t> in 2017 to </a:t>
            </a:r>
            <a:r>
              <a:rPr lang="en-US" sz="2400" b="1" dirty="0"/>
              <a:t>13%</a:t>
            </a:r>
            <a:r>
              <a:rPr lang="en-US" sz="2400" dirty="0"/>
              <a:t> today?</a:t>
            </a:r>
          </a:p>
          <a:p>
            <a:endParaRPr lang="en-US" sz="2400" dirty="0"/>
          </a:p>
          <a:p>
            <a:r>
              <a:rPr lang="en-US" sz="2400" dirty="0"/>
              <a:t>… while the exponential growth of Webpages in </a:t>
            </a:r>
            <a:r>
              <a:rPr lang="en-US" sz="2400" b="1" dirty="0"/>
              <a:t>Chinese, Hindi, Arabic, Turkish,  Bengali, Vietnamese, Urdu, Persian and Marathi </a:t>
            </a:r>
            <a:r>
              <a:rPr lang="en-US" sz="2400" dirty="0"/>
              <a:t>was occurring, together weighting now close to </a:t>
            </a:r>
            <a:r>
              <a:rPr lang="en-US" sz="2400" b="1" dirty="0"/>
              <a:t>28%</a:t>
            </a:r>
            <a:r>
              <a:rPr lang="en-US" sz="2400" dirty="0"/>
              <a:t> of contents?</a:t>
            </a:r>
          </a:p>
        </p:txBody>
      </p:sp>
    </p:spTree>
    <p:extLst>
      <p:ext uri="{BB962C8B-B14F-4D97-AF65-F5344CB8AC3E}">
        <p14:creationId xmlns:p14="http://schemas.microsoft.com/office/powerpoint/2010/main" val="29720429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D60AC37-3CD1-471E-A6C6-0F7D9D6F61A1}"/>
              </a:ext>
            </a:extLst>
          </p:cNvPr>
          <p:cNvSpPr txBox="1"/>
          <p:nvPr/>
        </p:nvSpPr>
        <p:spPr>
          <a:xfrm>
            <a:off x="251520" y="476672"/>
            <a:ext cx="808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V3 ALREADY STARTED AND DELIVERY END  OF 2021</a:t>
            </a:r>
            <a:endParaRPr lang="es-ES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FFABFD-A23D-4D3D-A9D7-FF593E39FB77}"/>
              </a:ext>
            </a:extLst>
          </p:cNvPr>
          <p:cNvSpPr txBox="1"/>
          <p:nvPr/>
        </p:nvSpPr>
        <p:spPr>
          <a:xfrm>
            <a:off x="683568" y="2060848"/>
            <a:ext cx="532491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SUPPORTED BY OIF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SPECIAL FOCUS ON FRENCH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highlight>
                  <a:srgbClr val="00FFFF"/>
                </a:highlight>
              </a:rPr>
              <a:t>T</a:t>
            </a:r>
            <a:r>
              <a:rPr lang="es-ES" b="1" dirty="0">
                <a:highlight>
                  <a:srgbClr val="00FFFF"/>
                </a:highlight>
              </a:rPr>
              <a:t>ARGET 330 LANGUAGES (L1 &gt; 1M)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highlight>
                <a:srgbClr val="00FFFF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W</a:t>
            </a:r>
            <a:r>
              <a:rPr lang="es-ES" b="1" dirty="0"/>
              <a:t>ORK ON TRAFFIC BIAS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W</a:t>
            </a:r>
            <a:r>
              <a:rPr lang="es-ES" b="1" dirty="0"/>
              <a:t>ORK ON CONTENT BIAS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E</a:t>
            </a:r>
            <a:r>
              <a:rPr lang="es-ES" b="1" dirty="0"/>
              <a:t>XTEND NUMBER OF SITES FOR TRAFFIC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A</a:t>
            </a:r>
            <a:r>
              <a:rPr lang="es-ES" b="1" dirty="0"/>
              <a:t>LLOW FINER DIFFERENTIATION RESULTS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38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THE CONCEPT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864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Use</a:t>
            </a:r>
            <a:r>
              <a:rPr lang="en-US" sz="2800" b="1" dirty="0">
                <a:solidFill>
                  <a:srgbClr val="FFC000"/>
                </a:solidFill>
              </a:rPr>
              <a:t> as much and as varied as possible data figures </a:t>
            </a:r>
            <a:r>
              <a:rPr lang="en-US" sz="2800" dirty="0"/>
              <a:t>from the Internet to approximate the space of languages.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Try to reach a large scope of </a:t>
            </a:r>
            <a:r>
              <a:rPr lang="en-US" sz="2800" b="1" dirty="0">
                <a:solidFill>
                  <a:srgbClr val="FFC000"/>
                </a:solidFill>
              </a:rPr>
              <a:t>applications and spaces </a:t>
            </a:r>
            <a:r>
              <a:rPr lang="en-US" sz="2800" dirty="0"/>
              <a:t>of the Internet.</a:t>
            </a:r>
          </a:p>
        </p:txBody>
      </p:sp>
      <p:pic>
        <p:nvPicPr>
          <p:cNvPr id="149506" name="Picture 2" descr="Image result for internet a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10024"/>
            <a:ext cx="86868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THE CONCEPT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864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Complete scarce linguistic figures by more easy to find </a:t>
            </a:r>
            <a:r>
              <a:rPr lang="en-US" sz="2800" b="1" dirty="0">
                <a:solidFill>
                  <a:srgbClr val="FFC000"/>
                </a:solidFill>
              </a:rPr>
              <a:t>country figures</a:t>
            </a:r>
            <a:r>
              <a:rPr lang="en-US" sz="28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FFC000"/>
                </a:solidFill>
              </a:rPr>
              <a:t>Transform</a:t>
            </a:r>
            <a:r>
              <a:rPr lang="en-US" sz="2800" dirty="0"/>
              <a:t> country figures into languages figures.</a:t>
            </a:r>
          </a:p>
        </p:txBody>
      </p:sp>
      <p:pic>
        <p:nvPicPr>
          <p:cNvPr id="4" name="Picture 2" descr="Image result for coun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4675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help.beefree.io/hc/en-us/article_attachments/201913721/beeplugin_langu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714750"/>
            <a:ext cx="507206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>
            <a:off x="2143125" y="3857625"/>
            <a:ext cx="2571750" cy="428625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THE CONCEPT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864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Use simple </a:t>
            </a:r>
            <a:r>
              <a:rPr lang="en-US" sz="2800" b="1" dirty="0">
                <a:solidFill>
                  <a:srgbClr val="FFC000"/>
                </a:solidFill>
              </a:rPr>
              <a:t>statistics</a:t>
            </a:r>
            <a:r>
              <a:rPr lang="en-US" sz="2800" dirty="0"/>
              <a:t> tricks to derive meaningful indicators.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Pay careful attention to all possible </a:t>
            </a:r>
            <a:r>
              <a:rPr lang="en-US" sz="2800" b="1" dirty="0">
                <a:solidFill>
                  <a:srgbClr val="FFC000"/>
                </a:solidFill>
              </a:rPr>
              <a:t>biases</a:t>
            </a:r>
            <a:r>
              <a:rPr lang="en-US" sz="2800" dirty="0"/>
              <a:t>.</a:t>
            </a:r>
          </a:p>
        </p:txBody>
      </p:sp>
      <p:pic>
        <p:nvPicPr>
          <p:cNvPr id="4" name="Picture 2" descr="http://www.poster.net/escher-mc/escher-mc-hand-mit-kugel-9978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00372"/>
            <a:ext cx="2928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5072098" cy="281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57175</TotalTime>
  <Words>4105</Words>
  <Application>Microsoft Office PowerPoint</Application>
  <PresentationFormat>Affichage à l'écran (4:3)</PresentationFormat>
  <Paragraphs>1169</Paragraphs>
  <Slides>64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71" baseType="lpstr">
      <vt:lpstr>Arial</vt:lpstr>
      <vt:lpstr>Calibri</vt:lpstr>
      <vt:lpstr>Times New Roman</vt:lpstr>
      <vt:lpstr>Verdana</vt:lpstr>
      <vt:lpstr>Wingdings</vt:lpstr>
      <vt:lpstr>Tema de Office</vt:lpstr>
      <vt:lpstr>Slide</vt:lpstr>
      <vt:lpstr>Présentation PowerPoint</vt:lpstr>
      <vt:lpstr>Présentation PowerPoint</vt:lpstr>
      <vt:lpstr>CREDITS</vt:lpstr>
      <vt:lpstr>ANTECEDENTS</vt:lpstr>
      <vt:lpstr>ANTECEDENTS</vt:lpstr>
      <vt:lpstr>LINGUISTIC DIVERSITY INDICATORS PARADOX</vt:lpstr>
      <vt:lpstr>THE CONCEPT</vt:lpstr>
      <vt:lpstr>THE CONCEPT</vt:lpstr>
      <vt:lpstr>THE CONCEPT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MACRO-INDICATORS RELATION</vt:lpstr>
      <vt:lpstr>MACRO-INDICATORS RELATION</vt:lpstr>
      <vt:lpstr>COMPUTATIONS TO OBTAIN THE RESULTS</vt:lpstr>
      <vt:lpstr>TRANSFORMATION  COUNTRY TO LANGUAGE</vt:lpstr>
      <vt:lpstr>For connected person per language the equation is:</vt:lpstr>
      <vt:lpstr>For whoever hates mathematics… relax with weighting!! </vt:lpstr>
      <vt:lpstr>For whoever feels this is too complicate: relax with weighting!! </vt:lpstr>
      <vt:lpstr>How does the matrix product perform?</vt:lpstr>
      <vt:lpstr>MATRIX PRODUCT COMPUTATION</vt:lpstr>
      <vt:lpstr>MATRIX S (Speakers)</vt:lpstr>
      <vt:lpstr>MATRIX S</vt:lpstr>
      <vt:lpstr>HOW TO GET L1+L2 RESULTS?</vt:lpstr>
      <vt:lpstr>IMPORTANT NOTE CONCERNING L1+L2</vt:lpstr>
      <vt:lpstr>L1</vt:lpstr>
      <vt:lpstr>L1+L2</vt:lpstr>
      <vt:lpstr>L1+L2</vt:lpstr>
      <vt:lpstr>L1+L2</vt:lpstr>
      <vt:lpstr>L1+L2 ACCORDING TO ETHNOLOGUE DataSet24</vt:lpstr>
      <vt:lpstr>DIFFERENT TYPE OF WEIGHTING USED IN THE PROCESS</vt:lpstr>
      <vt:lpstr>Let’s complete the picture</vt:lpstr>
      <vt:lpstr>Présentation PowerPoint</vt:lpstr>
      <vt:lpstr>Présentation PowerPoint</vt:lpstr>
      <vt:lpstr>WE ARE SET!  </vt:lpstr>
      <vt:lpstr>RESULTS - POWER</vt:lpstr>
      <vt:lpstr>RESULTS : CAPACITY</vt:lpstr>
      <vt:lpstr>RESULTS : GRADIENT</vt:lpstr>
      <vt:lpstr>RESULTS : CONNECTED PERSONS</vt:lpstr>
      <vt:lpstr>BIASES AND LIMITATIONS OF THE METHOD</vt:lpstr>
      <vt:lpstr>WEIGHTING INDUCED BIAS</vt:lpstr>
      <vt:lpstr>BIAS 1: WEIGHTING LANGUAGES WITHIN COUNTRY</vt:lpstr>
      <vt:lpstr>BIAS 3: SELECTION OF ALEXA SITES FOR TRAFFIC</vt:lpstr>
      <vt:lpstr>BIAS 4: USE OF ALEXA FOR TRAFFIC</vt:lpstr>
      <vt:lpstr>BIAS 5: USE OF WIKIMEDIA FOR CONTENT</vt:lpstr>
      <vt:lpstr>BIAS MANAGEMENT FOR WIKIMEDIA</vt:lpstr>
      <vt:lpstr>BIAS MANAGEMENT FOR WIKIMEDIA</vt:lpstr>
      <vt:lpstr>Présentation PowerPoint</vt:lpstr>
      <vt:lpstr>OTHER BIASES : MARGINAL BIASES</vt:lpstr>
      <vt:lpstr>BIAS CORRECTED FIGURES</vt:lpstr>
      <vt:lpstr>MULTINLINGUALISM  COMMON BIAS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 Pimienta</dc:creator>
  <cp:lastModifiedBy>Daniel Pimienta</cp:lastModifiedBy>
  <cp:revision>1978</cp:revision>
  <dcterms:created xsi:type="dcterms:W3CDTF">2014-06-06T19:02:34Z</dcterms:created>
  <dcterms:modified xsi:type="dcterms:W3CDTF">2021-08-30T17:06:09Z</dcterms:modified>
</cp:coreProperties>
</file>